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35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99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99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99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91688" y="283971"/>
            <a:ext cx="5910023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99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7234" y="1634235"/>
            <a:ext cx="8818930" cy="2221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7785" y="7000023"/>
            <a:ext cx="899794" cy="270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7346" y="7000023"/>
            <a:ext cx="259079" cy="270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09372" y="1896332"/>
            <a:ext cx="1751964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b="1" i="1" spc="-70" dirty="0">
                <a:solidFill>
                  <a:srgbClr val="FF0000"/>
                </a:solidFill>
                <a:latin typeface="Tahoma"/>
                <a:cs typeface="Tahoma"/>
              </a:rPr>
              <a:t>Robotics</a:t>
            </a:r>
            <a:r>
              <a:rPr sz="2700" b="1" i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700" b="1" i="1" spc="-85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4460" y="2725419"/>
            <a:ext cx="4300855" cy="135549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3940"/>
              </a:lnSpc>
              <a:spcBef>
                <a:spcPts val="130"/>
              </a:spcBef>
            </a:pPr>
            <a:r>
              <a:rPr sz="3400" b="1" spc="15" dirty="0">
                <a:solidFill>
                  <a:srgbClr val="1822CD"/>
                </a:solidFill>
                <a:latin typeface="Tahoma"/>
                <a:cs typeface="Tahoma"/>
              </a:rPr>
              <a:t>Robot</a:t>
            </a:r>
            <a:r>
              <a:rPr sz="3400" b="1" spc="-80" dirty="0">
                <a:solidFill>
                  <a:srgbClr val="1822CD"/>
                </a:solidFill>
                <a:latin typeface="Tahoma"/>
                <a:cs typeface="Tahoma"/>
              </a:rPr>
              <a:t> </a:t>
            </a:r>
            <a:r>
              <a:rPr sz="3400" b="1" spc="15" dirty="0">
                <a:solidFill>
                  <a:srgbClr val="1822CD"/>
                </a:solidFill>
                <a:latin typeface="Tahoma"/>
                <a:cs typeface="Tahoma"/>
              </a:rPr>
              <a:t>components:</a:t>
            </a:r>
            <a:endParaRPr sz="3400" dirty="0">
              <a:latin typeface="Tahoma"/>
              <a:cs typeface="Tahoma"/>
            </a:endParaRPr>
          </a:p>
          <a:p>
            <a:pPr algn="ctr">
              <a:lnSpc>
                <a:spcPts val="2920"/>
              </a:lnSpc>
            </a:pPr>
            <a:r>
              <a:rPr sz="2550" b="1" spc="10" dirty="0">
                <a:solidFill>
                  <a:srgbClr val="1822CD"/>
                </a:solidFill>
                <a:latin typeface="Tahoma"/>
                <a:cs typeface="Tahoma"/>
              </a:rPr>
              <a:t>Actuators</a:t>
            </a:r>
            <a:endParaRPr sz="25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757346" y="7000023"/>
            <a:ext cx="156210" cy="270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z="1600" i="1" spc="-50" dirty="0">
                <a:solidFill>
                  <a:srgbClr val="5F5F5F"/>
                </a:solidFill>
                <a:latin typeface="Tahoma"/>
                <a:cs typeface="Tahoma"/>
              </a:rPr>
              <a:t>1</a:t>
            </a:fld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80827" y="658875"/>
            <a:ext cx="631888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Optimal choice of reduction</a:t>
            </a:r>
            <a:r>
              <a:rPr spc="15" dirty="0"/>
              <a:t> </a:t>
            </a:r>
            <a:r>
              <a:rPr spc="10" dirty="0"/>
              <a:t>ratio</a:t>
            </a:r>
          </a:p>
        </p:txBody>
      </p:sp>
      <p:sp>
        <p:nvSpPr>
          <p:cNvPr id="5" name="object 5"/>
          <p:cNvSpPr/>
          <p:nvPr/>
        </p:nvSpPr>
        <p:spPr>
          <a:xfrm>
            <a:off x="3114393" y="1844603"/>
            <a:ext cx="612775" cy="340995"/>
          </a:xfrm>
          <a:custGeom>
            <a:avLst/>
            <a:gdLst/>
            <a:ahLst/>
            <a:cxnLst/>
            <a:rect l="l" t="t" r="r" b="b"/>
            <a:pathLst>
              <a:path w="612775" h="340994">
                <a:moveTo>
                  <a:pt x="459581" y="0"/>
                </a:moveTo>
                <a:lnTo>
                  <a:pt x="459581" y="85107"/>
                </a:lnTo>
                <a:lnTo>
                  <a:pt x="0" y="85107"/>
                </a:lnTo>
                <a:lnTo>
                  <a:pt x="0" y="255323"/>
                </a:lnTo>
                <a:lnTo>
                  <a:pt x="459581" y="255323"/>
                </a:lnTo>
                <a:lnTo>
                  <a:pt x="459581" y="340431"/>
                </a:lnTo>
                <a:lnTo>
                  <a:pt x="612775" y="170215"/>
                </a:lnTo>
                <a:lnTo>
                  <a:pt x="4595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14393" y="1844603"/>
            <a:ext cx="612775" cy="340995"/>
          </a:xfrm>
          <a:custGeom>
            <a:avLst/>
            <a:gdLst/>
            <a:ahLst/>
            <a:cxnLst/>
            <a:rect l="l" t="t" r="r" b="b"/>
            <a:pathLst>
              <a:path w="612775" h="340994">
                <a:moveTo>
                  <a:pt x="0" y="85107"/>
                </a:moveTo>
                <a:lnTo>
                  <a:pt x="459581" y="85107"/>
                </a:lnTo>
                <a:lnTo>
                  <a:pt x="459581" y="0"/>
                </a:lnTo>
                <a:lnTo>
                  <a:pt x="612774" y="170215"/>
                </a:lnTo>
                <a:lnTo>
                  <a:pt x="459581" y="340430"/>
                </a:lnTo>
                <a:lnTo>
                  <a:pt x="459581" y="255322"/>
                </a:lnTo>
                <a:lnTo>
                  <a:pt x="0" y="255322"/>
                </a:lnTo>
                <a:lnTo>
                  <a:pt x="0" y="85107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13551" y="1517790"/>
            <a:ext cx="2152015" cy="980440"/>
          </a:xfrm>
          <a:prstGeom prst="rect">
            <a:avLst/>
          </a:prstGeom>
          <a:solidFill>
            <a:srgbClr val="A0AE36"/>
          </a:solidFill>
          <a:ln w="10212">
            <a:solidFill>
              <a:srgbClr val="000000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808355" marR="320040" indent="-481330">
              <a:lnSpc>
                <a:spcPct val="101899"/>
              </a:lnSpc>
              <a:spcBef>
                <a:spcPts val="1270"/>
              </a:spcBef>
            </a:pPr>
            <a:r>
              <a:rPr sz="2100" spc="15" dirty="0">
                <a:latin typeface="Tahoma"/>
                <a:cs typeface="Tahoma"/>
              </a:rPr>
              <a:t>t</a:t>
            </a:r>
            <a:r>
              <a:rPr sz="2100" spc="-20" dirty="0">
                <a:latin typeface="Tahoma"/>
                <a:cs typeface="Tahoma"/>
              </a:rPr>
              <a:t>r</a:t>
            </a:r>
            <a:r>
              <a:rPr sz="2100" spc="15" dirty="0">
                <a:latin typeface="Tahoma"/>
                <a:cs typeface="Tahoma"/>
              </a:rPr>
              <a:t>an</a:t>
            </a:r>
            <a:r>
              <a:rPr sz="2100" spc="10" dirty="0">
                <a:latin typeface="Tahoma"/>
                <a:cs typeface="Tahoma"/>
              </a:rPr>
              <a:t>s</a:t>
            </a:r>
            <a:r>
              <a:rPr sz="2100" spc="30" dirty="0">
                <a:latin typeface="Tahoma"/>
                <a:cs typeface="Tahoma"/>
              </a:rPr>
              <a:t>m</a:t>
            </a:r>
            <a:r>
              <a:rPr sz="2100" spc="10" dirty="0">
                <a:latin typeface="Tahoma"/>
                <a:cs typeface="Tahoma"/>
              </a:rPr>
              <a:t>iss</a:t>
            </a:r>
            <a:r>
              <a:rPr sz="2100" spc="15" dirty="0">
                <a:latin typeface="Tahoma"/>
                <a:cs typeface="Tahoma"/>
              </a:rPr>
              <a:t>io</a:t>
            </a:r>
            <a:r>
              <a:rPr sz="2100" spc="10" dirty="0">
                <a:latin typeface="Tahoma"/>
                <a:cs typeface="Tahoma"/>
              </a:rPr>
              <a:t>n  </a:t>
            </a:r>
            <a:r>
              <a:rPr sz="2100" spc="15" dirty="0">
                <a:latin typeface="Tahoma"/>
                <a:cs typeface="Tahoma"/>
              </a:rPr>
              <a:t>gear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65072" y="1844603"/>
            <a:ext cx="721995" cy="340995"/>
          </a:xfrm>
          <a:custGeom>
            <a:avLst/>
            <a:gdLst/>
            <a:ahLst/>
            <a:cxnLst/>
            <a:rect l="l" t="t" r="r" b="b"/>
            <a:pathLst>
              <a:path w="721995" h="340994">
                <a:moveTo>
                  <a:pt x="541284" y="0"/>
                </a:moveTo>
                <a:lnTo>
                  <a:pt x="541284" y="85107"/>
                </a:lnTo>
                <a:lnTo>
                  <a:pt x="0" y="85107"/>
                </a:lnTo>
                <a:lnTo>
                  <a:pt x="0" y="255323"/>
                </a:lnTo>
                <a:lnTo>
                  <a:pt x="541284" y="255323"/>
                </a:lnTo>
                <a:lnTo>
                  <a:pt x="541284" y="340431"/>
                </a:lnTo>
                <a:lnTo>
                  <a:pt x="721711" y="170215"/>
                </a:lnTo>
                <a:lnTo>
                  <a:pt x="5412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5072" y="1844603"/>
            <a:ext cx="721995" cy="340995"/>
          </a:xfrm>
          <a:custGeom>
            <a:avLst/>
            <a:gdLst/>
            <a:ahLst/>
            <a:cxnLst/>
            <a:rect l="l" t="t" r="r" b="b"/>
            <a:pathLst>
              <a:path w="721995" h="340994">
                <a:moveTo>
                  <a:pt x="0" y="85107"/>
                </a:moveTo>
                <a:lnTo>
                  <a:pt x="541284" y="85107"/>
                </a:lnTo>
                <a:lnTo>
                  <a:pt x="541284" y="0"/>
                </a:lnTo>
                <a:lnTo>
                  <a:pt x="721712" y="170215"/>
                </a:lnTo>
                <a:lnTo>
                  <a:pt x="541284" y="340430"/>
                </a:lnTo>
                <a:lnTo>
                  <a:pt x="541284" y="255322"/>
                </a:lnTo>
                <a:lnTo>
                  <a:pt x="0" y="255322"/>
                </a:lnTo>
                <a:lnTo>
                  <a:pt x="0" y="85107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98670" y="2498230"/>
            <a:ext cx="327025" cy="803910"/>
          </a:xfrm>
          <a:custGeom>
            <a:avLst/>
            <a:gdLst/>
            <a:ahLst/>
            <a:cxnLst/>
            <a:rect l="l" t="t" r="r" b="b"/>
            <a:pathLst>
              <a:path w="327025" h="803910">
                <a:moveTo>
                  <a:pt x="326812" y="602562"/>
                </a:moveTo>
                <a:lnTo>
                  <a:pt x="0" y="602562"/>
                </a:lnTo>
                <a:lnTo>
                  <a:pt x="163407" y="803415"/>
                </a:lnTo>
                <a:lnTo>
                  <a:pt x="326812" y="602562"/>
                </a:lnTo>
                <a:close/>
              </a:path>
              <a:path w="327025" h="803910">
                <a:moveTo>
                  <a:pt x="245109" y="0"/>
                </a:moveTo>
                <a:lnTo>
                  <a:pt x="81704" y="0"/>
                </a:lnTo>
                <a:lnTo>
                  <a:pt x="81704" y="602562"/>
                </a:lnTo>
                <a:lnTo>
                  <a:pt x="245109" y="602562"/>
                </a:lnTo>
                <a:lnTo>
                  <a:pt x="245109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98670" y="2498230"/>
            <a:ext cx="327025" cy="803910"/>
          </a:xfrm>
          <a:custGeom>
            <a:avLst/>
            <a:gdLst/>
            <a:ahLst/>
            <a:cxnLst/>
            <a:rect l="l" t="t" r="r" b="b"/>
            <a:pathLst>
              <a:path w="327025" h="803910">
                <a:moveTo>
                  <a:pt x="0" y="602562"/>
                </a:moveTo>
                <a:lnTo>
                  <a:pt x="81703" y="602562"/>
                </a:lnTo>
                <a:lnTo>
                  <a:pt x="81703" y="0"/>
                </a:lnTo>
                <a:lnTo>
                  <a:pt x="245109" y="0"/>
                </a:lnTo>
                <a:lnTo>
                  <a:pt x="245109" y="602562"/>
                </a:lnTo>
                <a:lnTo>
                  <a:pt x="326813" y="602562"/>
                </a:lnTo>
                <a:lnTo>
                  <a:pt x="163407" y="803416"/>
                </a:lnTo>
                <a:lnTo>
                  <a:pt x="0" y="602562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29085" y="2603499"/>
            <a:ext cx="38735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50" spc="15" baseline="13227" dirty="0">
                <a:latin typeface="Tahoma"/>
                <a:cs typeface="Tahoma"/>
              </a:rPr>
              <a:t>P</a:t>
            </a:r>
            <a:r>
              <a:rPr sz="1400" spc="10" dirty="0">
                <a:latin typeface="Tahoma"/>
                <a:cs typeface="Tahoma"/>
              </a:rPr>
              <a:t>dt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61890" y="1451355"/>
            <a:ext cx="3389629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  <a:tabLst>
                <a:tab pos="3086100" algn="l"/>
              </a:tabLst>
            </a:pPr>
            <a:r>
              <a:rPr sz="3150" spc="37" baseline="2645" dirty="0">
                <a:latin typeface="Tahoma"/>
                <a:cs typeface="Tahoma"/>
              </a:rPr>
              <a:t>P</a:t>
            </a:r>
            <a:r>
              <a:rPr sz="2100" spc="37" baseline="-15873" dirty="0">
                <a:latin typeface="Tahoma"/>
                <a:cs typeface="Tahoma"/>
              </a:rPr>
              <a:t>m	</a:t>
            </a:r>
            <a:r>
              <a:rPr sz="2100" spc="20" dirty="0">
                <a:latin typeface="Tahoma"/>
                <a:cs typeface="Tahoma"/>
              </a:rPr>
              <a:t>P</a:t>
            </a:r>
            <a:r>
              <a:rPr sz="2100" spc="30" baseline="-19841" dirty="0">
                <a:latin typeface="Tahoma"/>
                <a:cs typeface="Tahoma"/>
              </a:rPr>
              <a:t>u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77848" y="1832355"/>
            <a:ext cx="73977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30" dirty="0">
                <a:latin typeface="Tahoma"/>
                <a:cs typeface="Tahoma"/>
              </a:rPr>
              <a:t>m</a:t>
            </a:r>
            <a:r>
              <a:rPr sz="2100" spc="20" dirty="0">
                <a:latin typeface="Tahoma"/>
                <a:cs typeface="Tahoma"/>
              </a:rPr>
              <a:t>oto</a:t>
            </a:r>
            <a:r>
              <a:rPr sz="2100" spc="10" dirty="0">
                <a:latin typeface="Tahoma"/>
                <a:cs typeface="Tahoma"/>
              </a:rPr>
              <a:t>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9484" y="1832355"/>
            <a:ext cx="438784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ahoma"/>
                <a:cs typeface="Tahoma"/>
              </a:rPr>
              <a:t>l</a:t>
            </a:r>
            <a:r>
              <a:rPr sz="2100" spc="10" dirty="0">
                <a:latin typeface="Tahoma"/>
                <a:cs typeface="Tahoma"/>
              </a:rPr>
              <a:t>i</a:t>
            </a:r>
            <a:r>
              <a:rPr sz="2100" spc="15" dirty="0">
                <a:latin typeface="Tahoma"/>
                <a:cs typeface="Tahoma"/>
              </a:rPr>
              <a:t>nk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86154" y="2576067"/>
            <a:ext cx="1849120" cy="61404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70"/>
              </a:spcBef>
            </a:pPr>
            <a:r>
              <a:rPr sz="1900" spc="10" dirty="0">
                <a:latin typeface="Tahoma"/>
                <a:cs typeface="Tahoma"/>
              </a:rPr>
              <a:t>power</a:t>
            </a:r>
            <a:r>
              <a:rPr sz="1900" spc="-35" dirty="0">
                <a:latin typeface="Tahoma"/>
                <a:cs typeface="Tahoma"/>
              </a:rPr>
              <a:t> </a:t>
            </a:r>
            <a:r>
              <a:rPr sz="1900" spc="10" dirty="0">
                <a:latin typeface="Tahoma"/>
                <a:cs typeface="Tahoma"/>
              </a:rPr>
              <a:t>dissipated  by</a:t>
            </a:r>
            <a:r>
              <a:rPr sz="1900" spc="5" dirty="0">
                <a:latin typeface="Tahoma"/>
                <a:cs typeface="Tahoma"/>
              </a:rPr>
              <a:t> friction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5667" y="2618739"/>
            <a:ext cx="27108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ahoma"/>
                <a:cs typeface="Tahoma"/>
              </a:rPr>
              <a:t>ideal </a:t>
            </a:r>
            <a:r>
              <a:rPr sz="2100" spc="15" dirty="0">
                <a:latin typeface="Tahoma"/>
                <a:cs typeface="Tahoma"/>
              </a:rPr>
              <a:t>case (no</a:t>
            </a:r>
            <a:r>
              <a:rPr sz="2100" spc="-2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friction)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05081" y="3865060"/>
            <a:ext cx="436245" cy="327025"/>
          </a:xfrm>
          <a:custGeom>
            <a:avLst/>
            <a:gdLst/>
            <a:ahLst/>
            <a:cxnLst/>
            <a:rect l="l" t="t" r="r" b="b"/>
            <a:pathLst>
              <a:path w="436245" h="327025">
                <a:moveTo>
                  <a:pt x="326814" y="0"/>
                </a:moveTo>
                <a:lnTo>
                  <a:pt x="326814" y="81702"/>
                </a:lnTo>
                <a:lnTo>
                  <a:pt x="0" y="81702"/>
                </a:lnTo>
                <a:lnTo>
                  <a:pt x="0" y="245109"/>
                </a:lnTo>
                <a:lnTo>
                  <a:pt x="326814" y="245109"/>
                </a:lnTo>
                <a:lnTo>
                  <a:pt x="326814" y="326812"/>
                </a:lnTo>
                <a:lnTo>
                  <a:pt x="435750" y="163405"/>
                </a:lnTo>
                <a:lnTo>
                  <a:pt x="326814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5081" y="3865060"/>
            <a:ext cx="436245" cy="327025"/>
          </a:xfrm>
          <a:custGeom>
            <a:avLst/>
            <a:gdLst/>
            <a:ahLst/>
            <a:cxnLst/>
            <a:rect l="l" t="t" r="r" b="b"/>
            <a:pathLst>
              <a:path w="436245" h="327025">
                <a:moveTo>
                  <a:pt x="0" y="81703"/>
                </a:moveTo>
                <a:lnTo>
                  <a:pt x="326814" y="81703"/>
                </a:lnTo>
                <a:lnTo>
                  <a:pt x="326814" y="0"/>
                </a:lnTo>
                <a:lnTo>
                  <a:pt x="435751" y="163406"/>
                </a:lnTo>
                <a:lnTo>
                  <a:pt x="326814" y="326813"/>
                </a:lnTo>
                <a:lnTo>
                  <a:pt x="326814" y="245109"/>
                </a:lnTo>
                <a:lnTo>
                  <a:pt x="0" y="245109"/>
                </a:lnTo>
                <a:lnTo>
                  <a:pt x="0" y="81703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12130" y="3597147"/>
            <a:ext cx="3663950" cy="594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3820">
              <a:lnSpc>
                <a:spcPts val="2220"/>
              </a:lnSpc>
              <a:spcBef>
                <a:spcPts val="135"/>
              </a:spcBef>
              <a:tabLst>
                <a:tab pos="950594" algn="l"/>
              </a:tabLst>
            </a:pPr>
            <a:r>
              <a:rPr sz="2100" spc="10" dirty="0">
                <a:latin typeface="Tahoma"/>
                <a:cs typeface="Tahoma"/>
              </a:rPr>
              <a:t>.	.</a:t>
            </a:r>
            <a:endParaRPr sz="2100">
              <a:latin typeface="Tahoma"/>
              <a:cs typeface="Tahoma"/>
            </a:endParaRPr>
          </a:p>
          <a:p>
            <a:pPr marL="50800">
              <a:lnSpc>
                <a:spcPts val="2220"/>
              </a:lnSpc>
              <a:tabLst>
                <a:tab pos="2491740" algn="l"/>
              </a:tabLst>
            </a:pPr>
            <a:r>
              <a:rPr sz="2100" spc="20" dirty="0">
                <a:latin typeface="Symbol"/>
                <a:cs typeface="Symbol"/>
              </a:rPr>
              <a:t></a:t>
            </a:r>
            <a:r>
              <a:rPr sz="2100" spc="30" baseline="-19841" dirty="0">
                <a:latin typeface="Tahoma"/>
                <a:cs typeface="Tahoma"/>
              </a:rPr>
              <a:t>m </a:t>
            </a:r>
            <a:r>
              <a:rPr sz="2100" spc="25" dirty="0">
                <a:latin typeface="Tahoma"/>
                <a:cs typeface="Tahoma"/>
              </a:rPr>
              <a:t>=</a:t>
            </a:r>
            <a:r>
              <a:rPr sz="2100" spc="-5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n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15" dirty="0">
                <a:latin typeface="Symbol"/>
                <a:cs typeface="Symbol"/>
              </a:rPr>
              <a:t></a:t>
            </a:r>
            <a:r>
              <a:rPr sz="2100" spc="22" baseline="-19841" dirty="0">
                <a:latin typeface="Tahoma"/>
                <a:cs typeface="Tahoma"/>
              </a:rPr>
              <a:t>u	</a:t>
            </a:r>
            <a:r>
              <a:rPr sz="2100" spc="-80" dirty="0">
                <a:latin typeface="Tahoma"/>
                <a:cs typeface="Tahoma"/>
              </a:rPr>
              <a:t>T</a:t>
            </a:r>
            <a:r>
              <a:rPr sz="2100" spc="-120" baseline="-19841" dirty="0">
                <a:latin typeface="Tahoma"/>
                <a:cs typeface="Tahoma"/>
              </a:rPr>
              <a:t>u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20" dirty="0">
                <a:latin typeface="Tahoma"/>
                <a:cs typeface="Tahoma"/>
              </a:rPr>
              <a:t>n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T</a:t>
            </a:r>
            <a:r>
              <a:rPr sz="2100" spc="30" baseline="-19841" dirty="0">
                <a:latin typeface="Tahoma"/>
                <a:cs typeface="Tahoma"/>
              </a:rPr>
              <a:t>m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39792" y="5733795"/>
            <a:ext cx="681164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  <a:tabLst>
                <a:tab pos="3829685" algn="l"/>
              </a:tabLst>
            </a:pPr>
            <a:r>
              <a:rPr sz="3150" spc="7" baseline="2645" dirty="0">
                <a:latin typeface="Tahoma"/>
                <a:cs typeface="Tahoma"/>
              </a:rPr>
              <a:t>for </a:t>
            </a:r>
            <a:r>
              <a:rPr sz="3150" spc="22" baseline="2645" dirty="0">
                <a:latin typeface="Tahoma"/>
                <a:cs typeface="Tahoma"/>
              </a:rPr>
              <a:t>minimizing T</a:t>
            </a:r>
            <a:r>
              <a:rPr sz="2100" spc="22" baseline="-15873" dirty="0">
                <a:latin typeface="Tahoma"/>
                <a:cs typeface="Tahoma"/>
              </a:rPr>
              <a:t>m</a:t>
            </a:r>
            <a:r>
              <a:rPr sz="3150" spc="22" baseline="2645" dirty="0">
                <a:latin typeface="Tahoma"/>
                <a:cs typeface="Tahoma"/>
              </a:rPr>
              <a:t>,</a:t>
            </a:r>
            <a:r>
              <a:rPr sz="3150" spc="75" baseline="2645" dirty="0">
                <a:latin typeface="Tahoma"/>
                <a:cs typeface="Tahoma"/>
              </a:rPr>
              <a:t> </a:t>
            </a:r>
            <a:r>
              <a:rPr sz="3150" spc="37" baseline="2645" dirty="0">
                <a:latin typeface="Tahoma"/>
                <a:cs typeface="Tahoma"/>
              </a:rPr>
              <a:t>we </a:t>
            </a:r>
            <a:r>
              <a:rPr sz="3150" spc="22" baseline="2645" dirty="0">
                <a:latin typeface="Tahoma"/>
                <a:cs typeface="Tahoma"/>
              </a:rPr>
              <a:t>set:	</a:t>
            </a:r>
            <a:r>
              <a:rPr sz="3150" spc="30" baseline="31746" dirty="0">
                <a:latin typeface="Symbol"/>
                <a:cs typeface="Symbol"/>
              </a:rPr>
              <a:t></a:t>
            </a:r>
            <a:r>
              <a:rPr sz="3150" spc="30" baseline="31746" dirty="0">
                <a:latin typeface="Tahoma"/>
                <a:cs typeface="Tahoma"/>
              </a:rPr>
              <a:t>T</a:t>
            </a:r>
            <a:r>
              <a:rPr sz="2100" spc="30" baseline="27777" dirty="0">
                <a:latin typeface="Tahoma"/>
                <a:cs typeface="Tahoma"/>
              </a:rPr>
              <a:t>m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20" dirty="0">
                <a:latin typeface="Tahoma"/>
                <a:cs typeface="Tahoma"/>
              </a:rPr>
              <a:t>(J</a:t>
            </a:r>
            <a:r>
              <a:rPr sz="2100" spc="30" baseline="-19841" dirty="0">
                <a:latin typeface="Tahoma"/>
                <a:cs typeface="Tahoma"/>
              </a:rPr>
              <a:t>m </a:t>
            </a:r>
            <a:r>
              <a:rPr sz="2100" spc="10" dirty="0">
                <a:latin typeface="Tahoma"/>
                <a:cs typeface="Tahoma"/>
              </a:rPr>
              <a:t>- </a:t>
            </a:r>
            <a:r>
              <a:rPr sz="2100" spc="20" dirty="0">
                <a:latin typeface="Tahoma"/>
                <a:cs typeface="Tahoma"/>
              </a:rPr>
              <a:t>J</a:t>
            </a:r>
            <a:r>
              <a:rPr sz="2100" spc="30" baseline="-19841" dirty="0">
                <a:latin typeface="Tahoma"/>
                <a:cs typeface="Tahoma"/>
              </a:rPr>
              <a:t>u </a:t>
            </a:r>
            <a:r>
              <a:rPr sz="2100" spc="10" dirty="0">
                <a:latin typeface="Tahoma"/>
                <a:cs typeface="Tahoma"/>
              </a:rPr>
              <a:t>/n</a:t>
            </a:r>
            <a:r>
              <a:rPr sz="2100" spc="15" baseline="25793" dirty="0">
                <a:latin typeface="Tahoma"/>
                <a:cs typeface="Tahoma"/>
              </a:rPr>
              <a:t>2</a:t>
            </a:r>
            <a:r>
              <a:rPr sz="2100" spc="10" dirty="0">
                <a:latin typeface="Tahoma"/>
                <a:cs typeface="Tahoma"/>
              </a:rPr>
              <a:t>) </a:t>
            </a:r>
            <a:r>
              <a:rPr sz="2100" spc="15" dirty="0">
                <a:latin typeface="Tahoma"/>
                <a:cs typeface="Tahoma"/>
              </a:rPr>
              <a:t>a </a:t>
            </a:r>
            <a:r>
              <a:rPr sz="2100" spc="25" dirty="0">
                <a:latin typeface="Tahoma"/>
                <a:cs typeface="Tahoma"/>
              </a:rPr>
              <a:t>=</a:t>
            </a:r>
            <a:r>
              <a:rPr sz="2100" spc="-7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0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02086" y="5965516"/>
            <a:ext cx="408940" cy="0"/>
          </a:xfrm>
          <a:custGeom>
            <a:avLst/>
            <a:gdLst/>
            <a:ahLst/>
            <a:cxnLst/>
            <a:rect l="l" t="t" r="r" b="b"/>
            <a:pathLst>
              <a:path w="408939">
                <a:moveTo>
                  <a:pt x="0" y="0"/>
                </a:moveTo>
                <a:lnTo>
                  <a:pt x="408516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66715" y="6384245"/>
            <a:ext cx="436245" cy="327025"/>
          </a:xfrm>
          <a:custGeom>
            <a:avLst/>
            <a:gdLst/>
            <a:ahLst/>
            <a:cxnLst/>
            <a:rect l="l" t="t" r="r" b="b"/>
            <a:pathLst>
              <a:path w="436244" h="327025">
                <a:moveTo>
                  <a:pt x="326814" y="0"/>
                </a:moveTo>
                <a:lnTo>
                  <a:pt x="326814" y="81704"/>
                </a:lnTo>
                <a:lnTo>
                  <a:pt x="0" y="81704"/>
                </a:lnTo>
                <a:lnTo>
                  <a:pt x="0" y="245109"/>
                </a:lnTo>
                <a:lnTo>
                  <a:pt x="326814" y="245109"/>
                </a:lnTo>
                <a:lnTo>
                  <a:pt x="326814" y="326814"/>
                </a:lnTo>
                <a:lnTo>
                  <a:pt x="435750" y="163407"/>
                </a:lnTo>
                <a:lnTo>
                  <a:pt x="326814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66715" y="6384245"/>
            <a:ext cx="436245" cy="327025"/>
          </a:xfrm>
          <a:custGeom>
            <a:avLst/>
            <a:gdLst/>
            <a:ahLst/>
            <a:cxnLst/>
            <a:rect l="l" t="t" r="r" b="b"/>
            <a:pathLst>
              <a:path w="436244" h="327025">
                <a:moveTo>
                  <a:pt x="0" y="81703"/>
                </a:moveTo>
                <a:lnTo>
                  <a:pt x="326814" y="81703"/>
                </a:lnTo>
                <a:lnTo>
                  <a:pt x="326814" y="0"/>
                </a:lnTo>
                <a:lnTo>
                  <a:pt x="435751" y="163406"/>
                </a:lnTo>
                <a:lnTo>
                  <a:pt x="326814" y="326813"/>
                </a:lnTo>
                <a:lnTo>
                  <a:pt x="326814" y="245109"/>
                </a:lnTo>
                <a:lnTo>
                  <a:pt x="0" y="245109"/>
                </a:lnTo>
                <a:lnTo>
                  <a:pt x="0" y="81703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73960" y="6349999"/>
            <a:ext cx="2243328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01392" y="6316471"/>
            <a:ext cx="2133600" cy="710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460765" y="6336586"/>
            <a:ext cx="2105660" cy="427355"/>
          </a:xfrm>
          <a:prstGeom prst="rect">
            <a:avLst/>
          </a:prstGeom>
          <a:solidFill>
            <a:srgbClr val="F8DA00"/>
          </a:solidFill>
        </p:spPr>
        <p:txBody>
          <a:bodyPr vert="horz" wrap="square" lIns="0" tIns="54610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430"/>
              </a:spcBef>
            </a:pPr>
            <a:r>
              <a:rPr sz="2100" spc="20" dirty="0">
                <a:latin typeface="Tahoma"/>
                <a:cs typeface="Tahoma"/>
              </a:rPr>
              <a:t>n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15" dirty="0">
                <a:latin typeface="Tahoma"/>
                <a:cs typeface="Tahoma"/>
              </a:rPr>
              <a:t>(J</a:t>
            </a:r>
            <a:r>
              <a:rPr sz="2100" spc="22" baseline="-19841" dirty="0">
                <a:latin typeface="Tahoma"/>
                <a:cs typeface="Tahoma"/>
              </a:rPr>
              <a:t>u </a:t>
            </a:r>
            <a:r>
              <a:rPr sz="2100" spc="10" dirty="0">
                <a:latin typeface="Tahoma"/>
                <a:cs typeface="Tahoma"/>
              </a:rPr>
              <a:t>/</a:t>
            </a:r>
            <a:r>
              <a:rPr sz="2100" spc="-8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J</a:t>
            </a:r>
            <a:r>
              <a:rPr sz="2100" spc="22" baseline="-19841" dirty="0">
                <a:latin typeface="Tahoma"/>
                <a:cs typeface="Tahoma"/>
              </a:rPr>
              <a:t>m</a:t>
            </a:r>
            <a:r>
              <a:rPr sz="2100" spc="15" dirty="0">
                <a:latin typeface="Tahoma"/>
                <a:cs typeface="Tahoma"/>
              </a:rPr>
              <a:t>)</a:t>
            </a:r>
            <a:r>
              <a:rPr sz="2100" spc="22" baseline="25793" dirty="0">
                <a:latin typeface="Tahoma"/>
                <a:cs typeface="Tahoma"/>
              </a:rPr>
              <a:t>1/2</a:t>
            </a:r>
            <a:endParaRPr sz="2100" baseline="25793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99320" y="5742330"/>
            <a:ext cx="4598035" cy="101346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450215">
              <a:lnSpc>
                <a:spcPct val="100000"/>
              </a:lnSpc>
              <a:spcBef>
                <a:spcPts val="1460"/>
              </a:spcBef>
            </a:pPr>
            <a:r>
              <a:rPr sz="2100" spc="15" dirty="0">
                <a:latin typeface="Symbol"/>
                <a:cs typeface="Symbol"/>
              </a:rPr>
              <a:t></a:t>
            </a:r>
            <a:r>
              <a:rPr sz="2100" spc="15" dirty="0">
                <a:latin typeface="Tahoma"/>
                <a:cs typeface="Tahoma"/>
              </a:rPr>
              <a:t>n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100" spc="15" dirty="0">
                <a:solidFill>
                  <a:srgbClr val="0000FF"/>
                </a:solidFill>
                <a:latin typeface="Tahoma"/>
                <a:cs typeface="Tahoma"/>
              </a:rPr>
              <a:t>“matching” condition </a:t>
            </a:r>
            <a:r>
              <a:rPr sz="2100" spc="20" dirty="0">
                <a:solidFill>
                  <a:srgbClr val="0000FF"/>
                </a:solidFill>
                <a:latin typeface="Tahoma"/>
                <a:cs typeface="Tahoma"/>
              </a:rPr>
              <a:t>between</a:t>
            </a:r>
            <a:r>
              <a:rPr sz="2100" spc="1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100" spc="15" dirty="0">
                <a:solidFill>
                  <a:srgbClr val="0000FF"/>
                </a:solidFill>
                <a:latin typeface="Tahoma"/>
                <a:cs typeface="Tahoma"/>
              </a:rPr>
              <a:t>inertias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96707" y="2826003"/>
            <a:ext cx="3052445" cy="13538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59205">
              <a:lnSpc>
                <a:spcPts val="2170"/>
              </a:lnSpc>
              <a:spcBef>
                <a:spcPts val="135"/>
              </a:spcBef>
              <a:tabLst>
                <a:tab pos="2218055" algn="l"/>
              </a:tabLst>
            </a:pPr>
            <a:r>
              <a:rPr sz="2100" spc="10" dirty="0">
                <a:latin typeface="Tahoma"/>
                <a:cs typeface="Tahoma"/>
              </a:rPr>
              <a:t>.	.</a:t>
            </a:r>
            <a:endParaRPr sz="2100">
              <a:latin typeface="Tahoma"/>
              <a:cs typeface="Tahoma"/>
            </a:endParaRPr>
          </a:p>
          <a:p>
            <a:pPr marL="191135">
              <a:lnSpc>
                <a:spcPts val="2170"/>
              </a:lnSpc>
            </a:pPr>
            <a:r>
              <a:rPr sz="2100" spc="25" dirty="0">
                <a:latin typeface="Tahoma"/>
                <a:cs typeface="Tahoma"/>
              </a:rPr>
              <a:t>P</a:t>
            </a:r>
            <a:r>
              <a:rPr sz="2100" spc="37" baseline="-19841" dirty="0">
                <a:latin typeface="Tahoma"/>
                <a:cs typeface="Tahoma"/>
              </a:rPr>
              <a:t>m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20" dirty="0">
                <a:latin typeface="Tahoma"/>
                <a:cs typeface="Tahoma"/>
              </a:rPr>
              <a:t>T</a:t>
            </a:r>
            <a:r>
              <a:rPr sz="2100" spc="30" baseline="-19841" dirty="0">
                <a:latin typeface="Tahoma"/>
                <a:cs typeface="Tahoma"/>
              </a:rPr>
              <a:t>m </a:t>
            </a:r>
            <a:r>
              <a:rPr sz="2100" spc="20" dirty="0">
                <a:latin typeface="Symbol"/>
                <a:cs typeface="Symbol"/>
              </a:rPr>
              <a:t></a:t>
            </a:r>
            <a:r>
              <a:rPr sz="2100" spc="30" baseline="-19841" dirty="0">
                <a:latin typeface="Tahoma"/>
                <a:cs typeface="Tahoma"/>
              </a:rPr>
              <a:t>m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-85" dirty="0">
                <a:latin typeface="Tahoma"/>
                <a:cs typeface="Tahoma"/>
              </a:rPr>
              <a:t>T</a:t>
            </a:r>
            <a:r>
              <a:rPr sz="2100" spc="-127" baseline="-19841" dirty="0">
                <a:latin typeface="Tahoma"/>
                <a:cs typeface="Tahoma"/>
              </a:rPr>
              <a:t>u </a:t>
            </a:r>
            <a:r>
              <a:rPr sz="2100" spc="15" dirty="0">
                <a:latin typeface="Symbol"/>
                <a:cs typeface="Symbol"/>
              </a:rPr>
              <a:t></a:t>
            </a:r>
            <a:r>
              <a:rPr sz="2100" spc="22" baseline="-19841" dirty="0">
                <a:latin typeface="Tahoma"/>
                <a:cs typeface="Tahoma"/>
              </a:rPr>
              <a:t>u </a:t>
            </a:r>
            <a:r>
              <a:rPr sz="2100" spc="25" dirty="0">
                <a:latin typeface="Tahoma"/>
                <a:cs typeface="Tahoma"/>
              </a:rPr>
              <a:t>=</a:t>
            </a:r>
            <a:r>
              <a:rPr sz="2100" spc="-434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P</a:t>
            </a:r>
            <a:r>
              <a:rPr sz="2100" spc="30" baseline="-19841" dirty="0">
                <a:latin typeface="Tahoma"/>
                <a:cs typeface="Tahoma"/>
              </a:rPr>
              <a:t>u</a:t>
            </a:r>
            <a:endParaRPr sz="2100" baseline="-19841">
              <a:latin typeface="Tahoma"/>
              <a:cs typeface="Tahoma"/>
            </a:endParaRPr>
          </a:p>
          <a:p>
            <a:pPr marL="656590">
              <a:lnSpc>
                <a:spcPct val="100000"/>
              </a:lnSpc>
              <a:spcBef>
                <a:spcPts val="890"/>
              </a:spcBef>
            </a:pPr>
            <a:r>
              <a:rPr sz="1500" spc="-5" dirty="0">
                <a:solidFill>
                  <a:srgbClr val="FF0000"/>
                </a:solidFill>
                <a:latin typeface="Tahoma"/>
                <a:cs typeface="Tahoma"/>
              </a:rPr>
              <a:t>torque </a:t>
            </a:r>
            <a:r>
              <a:rPr sz="1500" spc="10" dirty="0">
                <a:solidFill>
                  <a:srgbClr val="FF0000"/>
                </a:solidFill>
                <a:latin typeface="MS PGothic"/>
                <a:cs typeface="MS PGothic"/>
              </a:rPr>
              <a:t>× </a:t>
            </a:r>
            <a:r>
              <a:rPr sz="1500" spc="-5" dirty="0">
                <a:solidFill>
                  <a:srgbClr val="FF0000"/>
                </a:solidFill>
                <a:latin typeface="Tahoma"/>
                <a:cs typeface="Tahoma"/>
              </a:rPr>
              <a:t>angular</a:t>
            </a:r>
            <a:r>
              <a:rPr sz="1500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0000"/>
                </a:solidFill>
                <a:latin typeface="Tahoma"/>
                <a:cs typeface="Tahoma"/>
              </a:rPr>
              <a:t>speed</a:t>
            </a:r>
            <a:endParaRPr sz="15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860"/>
              </a:spcBef>
            </a:pPr>
            <a:r>
              <a:rPr sz="2100" spc="20" dirty="0">
                <a:latin typeface="Tahoma"/>
                <a:cs typeface="Tahoma"/>
              </a:rPr>
              <a:t>n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15" dirty="0">
                <a:latin typeface="Tahoma"/>
                <a:cs typeface="Tahoma"/>
              </a:rPr>
              <a:t>reduction </a:t>
            </a:r>
            <a:r>
              <a:rPr sz="2100" spc="10" dirty="0">
                <a:latin typeface="Tahoma"/>
                <a:cs typeface="Tahoma"/>
              </a:rPr>
              <a:t>ratio</a:t>
            </a:r>
            <a:r>
              <a:rPr sz="2100" spc="-55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(</a:t>
            </a:r>
            <a:r>
              <a:rPr sz="2100" spc="20" dirty="0">
                <a:latin typeface="Cambria Math"/>
                <a:cs typeface="Cambria Math"/>
              </a:rPr>
              <a:t>≫</a:t>
            </a:r>
            <a:r>
              <a:rPr sz="2100" spc="20" dirty="0">
                <a:latin typeface="Tahoma"/>
                <a:cs typeface="Tahoma"/>
              </a:rPr>
              <a:t>1)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9758" y="4173219"/>
            <a:ext cx="8083550" cy="1414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4309110" algn="ctr">
              <a:lnSpc>
                <a:spcPts val="2170"/>
              </a:lnSpc>
              <a:spcBef>
                <a:spcPts val="135"/>
              </a:spcBef>
              <a:tabLst>
                <a:tab pos="1546225" algn="l"/>
              </a:tabLst>
            </a:pPr>
            <a:r>
              <a:rPr sz="2100" spc="5" dirty="0">
                <a:latin typeface="Tahoma"/>
                <a:cs typeface="Tahoma"/>
              </a:rPr>
              <a:t>..	..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ts val="2170"/>
              </a:lnSpc>
            </a:pPr>
            <a:r>
              <a:rPr sz="2100" spc="15" dirty="0">
                <a:latin typeface="Tahoma"/>
                <a:cs typeface="Tahoma"/>
              </a:rPr>
              <a:t>to </a:t>
            </a:r>
            <a:r>
              <a:rPr sz="2100" spc="10" dirty="0">
                <a:latin typeface="Tahoma"/>
                <a:cs typeface="Tahoma"/>
              </a:rPr>
              <a:t>have </a:t>
            </a:r>
            <a:r>
              <a:rPr sz="2100" spc="15" dirty="0">
                <a:latin typeface="Symbol"/>
                <a:cs typeface="Symbol"/>
              </a:rPr>
              <a:t></a:t>
            </a:r>
            <a:r>
              <a:rPr sz="2100" spc="22" baseline="-19841" dirty="0">
                <a:latin typeface="Tahoma"/>
                <a:cs typeface="Tahoma"/>
              </a:rPr>
              <a:t>u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15" dirty="0">
                <a:latin typeface="Tahoma"/>
                <a:cs typeface="Tahoma"/>
              </a:rPr>
              <a:t>a (thus </a:t>
            </a:r>
            <a:r>
              <a:rPr sz="2100" spc="20" dirty="0">
                <a:latin typeface="Symbol"/>
                <a:cs typeface="Symbol"/>
              </a:rPr>
              <a:t></a:t>
            </a:r>
            <a:r>
              <a:rPr sz="2100" spc="30" baseline="-19841" dirty="0">
                <a:latin typeface="Tahoma"/>
                <a:cs typeface="Tahoma"/>
              </a:rPr>
              <a:t>m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20" dirty="0">
                <a:latin typeface="Tahoma"/>
                <a:cs typeface="Tahoma"/>
              </a:rPr>
              <a:t>n </a:t>
            </a:r>
            <a:r>
              <a:rPr sz="2100" spc="10" dirty="0">
                <a:latin typeface="Tahoma"/>
                <a:cs typeface="Tahoma"/>
              </a:rPr>
              <a:t>a), </a:t>
            </a:r>
            <a:r>
              <a:rPr sz="2100" spc="15" dirty="0">
                <a:latin typeface="Tahoma"/>
                <a:cs typeface="Tahoma"/>
              </a:rPr>
              <a:t>the </a:t>
            </a:r>
            <a:r>
              <a:rPr sz="2100" spc="20" dirty="0">
                <a:latin typeface="Tahoma"/>
                <a:cs typeface="Tahoma"/>
              </a:rPr>
              <a:t>motor </a:t>
            </a:r>
            <a:r>
              <a:rPr sz="2100" spc="15" dirty="0">
                <a:latin typeface="Tahoma"/>
                <a:cs typeface="Tahoma"/>
              </a:rPr>
              <a:t>should </a:t>
            </a:r>
            <a:r>
              <a:rPr sz="2100" spc="10" dirty="0">
                <a:latin typeface="Tahoma"/>
                <a:cs typeface="Tahoma"/>
              </a:rPr>
              <a:t>provide </a:t>
            </a:r>
            <a:r>
              <a:rPr sz="2100" spc="15" dirty="0">
                <a:latin typeface="Tahoma"/>
                <a:cs typeface="Tahoma"/>
              </a:rPr>
              <a:t>a</a:t>
            </a:r>
            <a:r>
              <a:rPr sz="2100" spc="44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torque</a:t>
            </a:r>
            <a:endParaRPr sz="2100">
              <a:latin typeface="Tahoma"/>
              <a:cs typeface="Tahoma"/>
            </a:endParaRPr>
          </a:p>
          <a:p>
            <a:pPr marR="684530" algn="ctr">
              <a:lnSpc>
                <a:spcPts val="2185"/>
              </a:lnSpc>
              <a:spcBef>
                <a:spcPts val="50"/>
              </a:spcBef>
              <a:tabLst>
                <a:tab pos="1551305" algn="l"/>
              </a:tabLst>
            </a:pPr>
            <a:r>
              <a:rPr sz="2100" spc="5" dirty="0">
                <a:latin typeface="Tahoma"/>
                <a:cs typeface="Tahoma"/>
              </a:rPr>
              <a:t>..	..</a:t>
            </a:r>
            <a:endParaRPr sz="2100">
              <a:latin typeface="Tahoma"/>
              <a:cs typeface="Tahoma"/>
            </a:endParaRPr>
          </a:p>
          <a:p>
            <a:pPr marL="677545" algn="ctr">
              <a:lnSpc>
                <a:spcPts val="2185"/>
              </a:lnSpc>
            </a:pPr>
            <a:r>
              <a:rPr sz="2100" spc="20" dirty="0">
                <a:latin typeface="Tahoma"/>
                <a:cs typeface="Tahoma"/>
              </a:rPr>
              <a:t>T</a:t>
            </a:r>
            <a:r>
              <a:rPr sz="2100" spc="30" baseline="-19841" dirty="0">
                <a:latin typeface="Tahoma"/>
                <a:cs typeface="Tahoma"/>
              </a:rPr>
              <a:t>m </a:t>
            </a:r>
            <a:r>
              <a:rPr sz="2100" spc="25" dirty="0">
                <a:latin typeface="Tahoma"/>
                <a:cs typeface="Tahoma"/>
              </a:rPr>
              <a:t>= J</a:t>
            </a:r>
            <a:r>
              <a:rPr sz="2100" spc="37" baseline="-19841" dirty="0">
                <a:latin typeface="Tahoma"/>
                <a:cs typeface="Tahoma"/>
              </a:rPr>
              <a:t>m </a:t>
            </a:r>
            <a:r>
              <a:rPr sz="2100" spc="20" dirty="0">
                <a:latin typeface="Symbol"/>
                <a:cs typeface="Symbol"/>
              </a:rPr>
              <a:t></a:t>
            </a:r>
            <a:r>
              <a:rPr sz="2100" spc="30" baseline="-19841" dirty="0">
                <a:latin typeface="Tahoma"/>
                <a:cs typeface="Tahoma"/>
              </a:rPr>
              <a:t>m </a:t>
            </a:r>
            <a:r>
              <a:rPr sz="2100" spc="25" dirty="0">
                <a:latin typeface="Tahoma"/>
                <a:cs typeface="Tahoma"/>
              </a:rPr>
              <a:t>+ </a:t>
            </a:r>
            <a:r>
              <a:rPr sz="2100" spc="15" dirty="0">
                <a:latin typeface="Tahoma"/>
                <a:cs typeface="Tahoma"/>
              </a:rPr>
              <a:t>1/n (J</a:t>
            </a:r>
            <a:r>
              <a:rPr sz="2100" spc="22" baseline="-19841" dirty="0">
                <a:latin typeface="Tahoma"/>
                <a:cs typeface="Tahoma"/>
              </a:rPr>
              <a:t>u </a:t>
            </a:r>
            <a:r>
              <a:rPr sz="2100" spc="10" dirty="0">
                <a:latin typeface="Symbol"/>
                <a:cs typeface="Symbol"/>
              </a:rPr>
              <a:t></a:t>
            </a:r>
            <a:r>
              <a:rPr sz="2100" spc="15" baseline="-19841" dirty="0">
                <a:latin typeface="Tahoma"/>
                <a:cs typeface="Tahoma"/>
              </a:rPr>
              <a:t>u</a:t>
            </a:r>
            <a:r>
              <a:rPr sz="2100" spc="10" dirty="0">
                <a:latin typeface="Tahoma"/>
                <a:cs typeface="Tahoma"/>
              </a:rPr>
              <a:t>)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20" dirty="0">
                <a:latin typeface="Tahoma"/>
                <a:cs typeface="Tahoma"/>
              </a:rPr>
              <a:t>(J</a:t>
            </a:r>
            <a:r>
              <a:rPr sz="2100" spc="30" baseline="-19841" dirty="0">
                <a:latin typeface="Tahoma"/>
                <a:cs typeface="Tahoma"/>
              </a:rPr>
              <a:t>m </a:t>
            </a:r>
            <a:r>
              <a:rPr sz="2100" spc="20" dirty="0">
                <a:latin typeface="Tahoma"/>
                <a:cs typeface="Tahoma"/>
              </a:rPr>
              <a:t>n </a:t>
            </a:r>
            <a:r>
              <a:rPr sz="2100" spc="25" dirty="0">
                <a:latin typeface="Tahoma"/>
                <a:cs typeface="Tahoma"/>
              </a:rPr>
              <a:t>+ </a:t>
            </a:r>
            <a:r>
              <a:rPr sz="2100" spc="20" dirty="0">
                <a:latin typeface="Tahoma"/>
                <a:cs typeface="Tahoma"/>
              </a:rPr>
              <a:t>J</a:t>
            </a:r>
            <a:r>
              <a:rPr sz="2100" spc="30" baseline="-19841" dirty="0">
                <a:latin typeface="Tahoma"/>
                <a:cs typeface="Tahoma"/>
              </a:rPr>
              <a:t>u </a:t>
            </a:r>
            <a:r>
              <a:rPr sz="2100" spc="15" dirty="0">
                <a:latin typeface="Tahoma"/>
                <a:cs typeface="Tahoma"/>
              </a:rPr>
              <a:t>/n)</a:t>
            </a:r>
            <a:r>
              <a:rPr sz="2100" spc="26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a</a:t>
            </a:r>
            <a:endParaRPr sz="2100">
              <a:latin typeface="Tahoma"/>
              <a:cs typeface="Tahoma"/>
            </a:endParaRPr>
          </a:p>
          <a:p>
            <a:pPr marL="2352675">
              <a:lnSpc>
                <a:spcPct val="100000"/>
              </a:lnSpc>
              <a:spcBef>
                <a:spcPts val="335"/>
              </a:spcBef>
            </a:pPr>
            <a:r>
              <a:rPr sz="1500" spc="-5" dirty="0">
                <a:solidFill>
                  <a:srgbClr val="FF0000"/>
                </a:solidFill>
                <a:latin typeface="Tahoma"/>
                <a:cs typeface="Tahoma"/>
              </a:rPr>
              <a:t>inertia </a:t>
            </a:r>
            <a:r>
              <a:rPr sz="1500" spc="10" dirty="0">
                <a:solidFill>
                  <a:srgbClr val="FF0000"/>
                </a:solidFill>
                <a:latin typeface="MS PGothic"/>
                <a:cs typeface="MS PGothic"/>
              </a:rPr>
              <a:t>× </a:t>
            </a:r>
            <a:r>
              <a:rPr sz="1500" spc="-5" dirty="0">
                <a:solidFill>
                  <a:srgbClr val="FF0000"/>
                </a:solidFill>
                <a:latin typeface="Tahoma"/>
                <a:cs typeface="Tahoma"/>
              </a:rPr>
              <a:t>angular</a:t>
            </a:r>
            <a:r>
              <a:rPr sz="15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500" spc="-5" dirty="0">
                <a:solidFill>
                  <a:srgbClr val="FF0000"/>
                </a:solidFill>
                <a:latin typeface="Tahoma"/>
                <a:cs typeface="Tahoma"/>
              </a:rPr>
              <a:t>acceleration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53680" y="1851151"/>
            <a:ext cx="2066544" cy="1441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10</a:t>
            </a:fld>
            <a:endParaRPr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8485" y="631443"/>
            <a:ext cx="645414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Transmissions </a:t>
            </a:r>
            <a:r>
              <a:rPr spc="15" dirty="0"/>
              <a:t>in </a:t>
            </a:r>
            <a:r>
              <a:rPr spc="10" dirty="0"/>
              <a:t>industrial</a:t>
            </a:r>
            <a:r>
              <a:rPr spc="-15" dirty="0"/>
              <a:t> </a:t>
            </a:r>
            <a:r>
              <a:rPr spc="10" dirty="0"/>
              <a:t>robots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7785" y="7000121"/>
            <a:ext cx="899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5F5F5F"/>
                </a:solidFill>
                <a:latin typeface="Tahoma"/>
                <a:cs typeface="Tahoma"/>
              </a:rPr>
              <a:t>Robotics</a:t>
            </a:r>
            <a:r>
              <a:rPr sz="1600" i="1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i="1" spc="-50" dirty="0">
                <a:solidFill>
                  <a:srgbClr val="5F5F5F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70046" y="7000121"/>
            <a:ext cx="2336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60" dirty="0">
                <a:solidFill>
                  <a:srgbClr val="5F5F5F"/>
                </a:solidFill>
                <a:latin typeface="Tahoma"/>
                <a:cs typeface="Tahoma"/>
              </a:rPr>
              <a:t>11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9886" y="2043756"/>
            <a:ext cx="2696210" cy="2387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7175" y="4584699"/>
            <a:ext cx="202120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b="1" spc="5" dirty="0">
                <a:solidFill>
                  <a:srgbClr val="800000"/>
                </a:solidFill>
                <a:latin typeface="Tahoma"/>
                <a:cs typeface="Tahoma"/>
              </a:rPr>
              <a:t>PUMA 260: </a:t>
            </a:r>
            <a:r>
              <a:rPr sz="1700" dirty="0">
                <a:latin typeface="Tahoma"/>
                <a:cs typeface="Tahoma"/>
              </a:rPr>
              <a:t>1</a:t>
            </a:r>
            <a:r>
              <a:rPr sz="1725" baseline="24154" dirty="0">
                <a:latin typeface="Tahoma"/>
                <a:cs typeface="Tahoma"/>
              </a:rPr>
              <a:t>st</a:t>
            </a:r>
            <a:r>
              <a:rPr sz="1725" spc="254" baseline="24154" dirty="0">
                <a:latin typeface="Tahoma"/>
                <a:cs typeface="Tahoma"/>
              </a:rPr>
              <a:t> </a:t>
            </a:r>
            <a:r>
              <a:rPr sz="1700" spc="-5" dirty="0">
                <a:latin typeface="Tahoma"/>
                <a:cs typeface="Tahoma"/>
              </a:rPr>
              <a:t>axis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16600" y="1975670"/>
            <a:ext cx="1805983" cy="2428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0976" y="1451355"/>
            <a:ext cx="9275445" cy="770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0"/>
              </a:spcBef>
              <a:buClr>
                <a:srgbClr val="0000FF"/>
              </a:buClr>
              <a:buSzPct val="60526"/>
              <a:buFont typeface="Wingdings"/>
              <a:buChar char=""/>
              <a:tabLst>
                <a:tab pos="298450" algn="l"/>
                <a:tab pos="299085" algn="l"/>
              </a:tabLst>
            </a:pPr>
            <a:r>
              <a:rPr sz="1900" spc="10" dirty="0">
                <a:latin typeface="Tahoma"/>
                <a:cs typeface="Tahoma"/>
              </a:rPr>
              <a:t>transmissions used </a:t>
            </a:r>
            <a:r>
              <a:rPr sz="1900" spc="5" dirty="0">
                <a:latin typeface="Tahoma"/>
                <a:cs typeface="Tahoma"/>
              </a:rPr>
              <a:t>(inside) </a:t>
            </a:r>
            <a:r>
              <a:rPr sz="1900" spc="10" dirty="0">
                <a:latin typeface="Tahoma"/>
                <a:cs typeface="Tahoma"/>
              </a:rPr>
              <a:t>6-dof Unimation industrial robots with serial</a:t>
            </a:r>
            <a:r>
              <a:rPr sz="1900" spc="40" dirty="0">
                <a:latin typeface="Tahoma"/>
                <a:cs typeface="Tahoma"/>
              </a:rPr>
              <a:t> </a:t>
            </a:r>
            <a:r>
              <a:rPr sz="1900" spc="10" dirty="0">
                <a:latin typeface="Tahoma"/>
                <a:cs typeface="Tahoma"/>
              </a:rPr>
              <a:t>kinematics</a:t>
            </a:r>
            <a:endParaRPr sz="1900">
              <a:latin typeface="Tahoma"/>
              <a:cs typeface="Tahoma"/>
            </a:endParaRPr>
          </a:p>
          <a:p>
            <a:pPr marR="182245" algn="r">
              <a:lnSpc>
                <a:spcPct val="100000"/>
              </a:lnSpc>
              <a:spcBef>
                <a:spcPts val="1520"/>
              </a:spcBef>
            </a:pPr>
            <a:r>
              <a:rPr sz="1700" b="1" spc="5" dirty="0">
                <a:solidFill>
                  <a:srgbClr val="800000"/>
                </a:solidFill>
                <a:latin typeface="Tahoma"/>
                <a:cs typeface="Tahoma"/>
              </a:rPr>
              <a:t>PUMA</a:t>
            </a:r>
            <a:r>
              <a:rPr sz="1700" b="1" spc="-6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700" b="1" spc="5" dirty="0">
                <a:solidFill>
                  <a:srgbClr val="800000"/>
                </a:solidFill>
                <a:latin typeface="Tahoma"/>
                <a:cs typeface="Tahoma"/>
              </a:rPr>
              <a:t>560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6450" y="1938068"/>
            <a:ext cx="2773977" cy="2608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29370" y="1885455"/>
            <a:ext cx="2151931" cy="2644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70615" y="4584699"/>
            <a:ext cx="287464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b="1" spc="5" dirty="0">
                <a:solidFill>
                  <a:srgbClr val="800000"/>
                </a:solidFill>
                <a:latin typeface="Tahoma"/>
                <a:cs typeface="Tahoma"/>
              </a:rPr>
              <a:t>PUMA 560: </a:t>
            </a:r>
            <a:r>
              <a:rPr sz="1700" dirty="0">
                <a:latin typeface="Tahoma"/>
                <a:cs typeface="Tahoma"/>
              </a:rPr>
              <a:t>2</a:t>
            </a:r>
            <a:r>
              <a:rPr sz="1725" baseline="24154" dirty="0">
                <a:latin typeface="Tahoma"/>
                <a:cs typeface="Tahoma"/>
              </a:rPr>
              <a:t>nd </a:t>
            </a:r>
            <a:r>
              <a:rPr sz="1700" dirty="0">
                <a:latin typeface="Tahoma"/>
                <a:cs typeface="Tahoma"/>
              </a:rPr>
              <a:t>and 3</a:t>
            </a:r>
            <a:r>
              <a:rPr sz="1725" baseline="24154" dirty="0">
                <a:latin typeface="Tahoma"/>
                <a:cs typeface="Tahoma"/>
              </a:rPr>
              <a:t>rd</a:t>
            </a:r>
            <a:r>
              <a:rPr sz="1725" spc="-30" baseline="24154" dirty="0">
                <a:latin typeface="Tahoma"/>
                <a:cs typeface="Tahoma"/>
              </a:rPr>
              <a:t> </a:t>
            </a:r>
            <a:r>
              <a:rPr sz="1700" spc="-5" dirty="0">
                <a:latin typeface="Tahoma"/>
                <a:cs typeface="Tahoma"/>
              </a:rPr>
              <a:t>axes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66961" y="5079205"/>
            <a:ext cx="4098391" cy="15529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2440" y="4973160"/>
            <a:ext cx="2983161" cy="18157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13524" y="6821931"/>
            <a:ext cx="32766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" dirty="0">
                <a:solidFill>
                  <a:srgbClr val="800000"/>
                </a:solidFill>
                <a:latin typeface="Tahoma"/>
                <a:cs typeface="Tahoma"/>
              </a:rPr>
              <a:t>PUMA </a:t>
            </a:r>
            <a:r>
              <a:rPr sz="1700" b="1" spc="10" dirty="0">
                <a:solidFill>
                  <a:srgbClr val="800000"/>
                </a:solidFill>
                <a:latin typeface="Tahoma"/>
                <a:cs typeface="Tahoma"/>
              </a:rPr>
              <a:t>560</a:t>
            </a:r>
            <a:r>
              <a:rPr sz="1700" spc="10" dirty="0">
                <a:latin typeface="Tahoma"/>
                <a:cs typeface="Tahoma"/>
              </a:rPr>
              <a:t>: </a:t>
            </a:r>
            <a:r>
              <a:rPr sz="1700" dirty="0">
                <a:latin typeface="Tahoma"/>
                <a:cs typeface="Tahoma"/>
              </a:rPr>
              <a:t>inner and outer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links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39253" y="4482941"/>
            <a:ext cx="1856944" cy="25357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95569" y="6821931"/>
            <a:ext cx="23202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" dirty="0">
                <a:solidFill>
                  <a:srgbClr val="800000"/>
                </a:solidFill>
                <a:latin typeface="Tahoma"/>
                <a:cs typeface="Tahoma"/>
              </a:rPr>
              <a:t>PUMA </a:t>
            </a:r>
            <a:r>
              <a:rPr sz="1700" b="1" spc="10" dirty="0">
                <a:solidFill>
                  <a:srgbClr val="800000"/>
                </a:solidFill>
                <a:latin typeface="Tahoma"/>
                <a:cs typeface="Tahoma"/>
              </a:rPr>
              <a:t>560</a:t>
            </a:r>
            <a:r>
              <a:rPr sz="1700" spc="10" dirty="0">
                <a:latin typeface="Tahoma"/>
                <a:cs typeface="Tahoma"/>
              </a:rPr>
              <a:t>: </a:t>
            </a:r>
            <a:r>
              <a:rPr sz="1700" dirty="0">
                <a:latin typeface="Tahoma"/>
                <a:cs typeface="Tahoma"/>
              </a:rPr>
              <a:t>last 3</a:t>
            </a:r>
            <a:r>
              <a:rPr sz="1700" spc="-45" dirty="0">
                <a:latin typeface="Tahoma"/>
                <a:cs typeface="Tahoma"/>
              </a:rPr>
              <a:t> </a:t>
            </a:r>
            <a:r>
              <a:rPr sz="1700" spc="-5" dirty="0">
                <a:latin typeface="Tahoma"/>
                <a:cs typeface="Tahoma"/>
              </a:rPr>
              <a:t>axes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7865" marR="5080" indent="-62865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Inside </a:t>
            </a:r>
            <a:r>
              <a:rPr sz="3000" spc="-5" dirty="0"/>
              <a:t>views </a:t>
            </a:r>
            <a:r>
              <a:rPr sz="3000" dirty="0"/>
              <a:t>on </a:t>
            </a:r>
            <a:r>
              <a:rPr sz="3000" spc="-5" dirty="0"/>
              <a:t>joint </a:t>
            </a:r>
            <a:r>
              <a:rPr sz="3000" dirty="0"/>
              <a:t>axes </a:t>
            </a:r>
            <a:r>
              <a:rPr sz="3000" spc="-5" dirty="0"/>
              <a:t>4, </a:t>
            </a:r>
            <a:r>
              <a:rPr sz="3000" dirty="0"/>
              <a:t>5 &amp; 6  of an </a:t>
            </a:r>
            <a:r>
              <a:rPr sz="3000" spc="-5" dirty="0"/>
              <a:t>industrial </a:t>
            </a:r>
            <a:r>
              <a:rPr sz="3000" dirty="0"/>
              <a:t>KUKA</a:t>
            </a:r>
            <a:r>
              <a:rPr sz="3000" spc="-20" dirty="0"/>
              <a:t> </a:t>
            </a:r>
            <a:r>
              <a:rPr sz="3000" dirty="0"/>
              <a:t>robot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871192" y="1832355"/>
            <a:ext cx="4739640" cy="13970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0" marR="5080" indent="-286385">
              <a:lnSpc>
                <a:spcPct val="101899"/>
              </a:lnSpc>
              <a:spcBef>
                <a:spcPts val="85"/>
              </a:spcBef>
              <a:buClr>
                <a:srgbClr val="0000FF"/>
              </a:buClr>
              <a:buSzPct val="61904"/>
              <a:buFont typeface="Wingdings"/>
              <a:buChar char=""/>
              <a:tabLst>
                <a:tab pos="298450" algn="l"/>
                <a:tab pos="299085" algn="l"/>
              </a:tabLst>
            </a:pPr>
            <a:r>
              <a:rPr sz="2100" spc="20" dirty="0">
                <a:latin typeface="Tahoma"/>
                <a:cs typeface="Tahoma"/>
              </a:rPr>
              <a:t>looking </a:t>
            </a:r>
            <a:r>
              <a:rPr sz="2100" spc="15" dirty="0">
                <a:latin typeface="Tahoma"/>
                <a:cs typeface="Tahoma"/>
              </a:rPr>
              <a:t>inside </a:t>
            </a:r>
            <a:r>
              <a:rPr sz="2100" spc="20" dirty="0">
                <a:latin typeface="Tahoma"/>
                <a:cs typeface="Tahoma"/>
              </a:rPr>
              <a:t>the forearm to </a:t>
            </a:r>
            <a:r>
              <a:rPr sz="2100" spc="15" dirty="0">
                <a:latin typeface="Tahoma"/>
                <a:cs typeface="Tahoma"/>
              </a:rPr>
              <a:t>see</a:t>
            </a:r>
            <a:r>
              <a:rPr sz="2100" spc="-114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the  </a:t>
            </a:r>
            <a:r>
              <a:rPr sz="2100" spc="15" dirty="0">
                <a:latin typeface="Tahoma"/>
                <a:cs typeface="Tahoma"/>
              </a:rPr>
              <a:t>transmissions of the spherical</a:t>
            </a:r>
            <a:r>
              <a:rPr sz="2100" spc="-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wrist</a:t>
            </a:r>
            <a:endParaRPr sz="2100">
              <a:latin typeface="Tahoma"/>
              <a:cs typeface="Tahoma"/>
            </a:endParaRPr>
          </a:p>
          <a:p>
            <a:pPr marL="298450" marR="153670" indent="-286385">
              <a:lnSpc>
                <a:spcPct val="101899"/>
              </a:lnSpc>
              <a:spcBef>
                <a:spcPts val="530"/>
              </a:spcBef>
              <a:buClr>
                <a:srgbClr val="0000FF"/>
              </a:buClr>
              <a:buSzPct val="61904"/>
              <a:buFont typeface="Wingdings"/>
              <a:buChar char=""/>
              <a:tabLst>
                <a:tab pos="298450" algn="l"/>
                <a:tab pos="299085" algn="l"/>
              </a:tabLst>
            </a:pPr>
            <a:r>
              <a:rPr sz="2100" spc="20" dirty="0">
                <a:latin typeface="Tahoma"/>
                <a:cs typeface="Tahoma"/>
              </a:rPr>
              <a:t>motor </a:t>
            </a:r>
            <a:r>
              <a:rPr sz="2100" spc="15" dirty="0">
                <a:latin typeface="Tahoma"/>
                <a:cs typeface="Tahoma"/>
              </a:rPr>
              <a:t>rotation seen </a:t>
            </a:r>
            <a:r>
              <a:rPr sz="2100" spc="20" dirty="0">
                <a:latin typeface="Tahoma"/>
                <a:cs typeface="Tahoma"/>
              </a:rPr>
              <a:t>from </a:t>
            </a:r>
            <a:r>
              <a:rPr sz="2100" spc="15" dirty="0">
                <a:latin typeface="Tahoma"/>
                <a:cs typeface="Tahoma"/>
              </a:rPr>
              <a:t>the  encoder </a:t>
            </a:r>
            <a:r>
              <a:rPr sz="2100" spc="10" dirty="0">
                <a:latin typeface="Tahoma"/>
                <a:cs typeface="Tahoma"/>
              </a:rPr>
              <a:t>side </a:t>
            </a:r>
            <a:r>
              <a:rPr sz="2100" spc="15" dirty="0">
                <a:latin typeface="Tahoma"/>
                <a:cs typeface="Tahoma"/>
              </a:rPr>
              <a:t>(small couplings</a:t>
            </a:r>
            <a:r>
              <a:rPr sz="2100" spc="-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exist)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785" y="7000121"/>
            <a:ext cx="899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5F5F5F"/>
                </a:solidFill>
                <a:latin typeface="Tahoma"/>
                <a:cs typeface="Tahoma"/>
              </a:rPr>
              <a:t>Robotics</a:t>
            </a:r>
            <a:r>
              <a:rPr sz="1600" i="1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i="1" spc="-50" dirty="0">
                <a:solidFill>
                  <a:srgbClr val="5F5F5F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70046" y="7000121"/>
            <a:ext cx="2336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60" dirty="0">
                <a:solidFill>
                  <a:srgbClr val="5F5F5F"/>
                </a:solidFill>
                <a:latin typeface="Tahoma"/>
                <a:cs typeface="Tahoma"/>
              </a:rPr>
              <a:t>12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31688" y="3923791"/>
            <a:ext cx="4078223" cy="3060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1400" y="3923791"/>
            <a:ext cx="4075176" cy="3060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27413" y="1504173"/>
            <a:ext cx="1151891" cy="22332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8925" y="1517790"/>
            <a:ext cx="2216203" cy="22332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66836" y="7017003"/>
            <a:ext cx="66484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10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eo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32349" y="7020051"/>
            <a:ext cx="66484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10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eo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74887" y="283971"/>
            <a:ext cx="37973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 marR="5080" indent="-48895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Desired </a:t>
            </a:r>
            <a:r>
              <a:rPr sz="3000" spc="-5" dirty="0"/>
              <a:t>characteristics  </a:t>
            </a:r>
            <a:r>
              <a:rPr sz="3000" dirty="0"/>
              <a:t>for robot</a:t>
            </a:r>
            <a:r>
              <a:rPr sz="3000" spc="-40" dirty="0"/>
              <a:t> </a:t>
            </a:r>
            <a:r>
              <a:rPr sz="3000" dirty="0"/>
              <a:t>servomotors</a:t>
            </a:r>
            <a:endParaRPr sz="3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13</a:t>
            </a:fld>
            <a:endParaRPr spc="-50" dirty="0"/>
          </a:p>
        </p:txBody>
      </p:sp>
      <p:sp>
        <p:nvSpPr>
          <p:cNvPr id="5" name="object 5"/>
          <p:cNvSpPr txBox="1"/>
          <p:nvPr/>
        </p:nvSpPr>
        <p:spPr>
          <a:xfrm>
            <a:off x="1235452" y="1617166"/>
            <a:ext cx="7724140" cy="489013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73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low</a:t>
            </a:r>
            <a:r>
              <a:rPr sz="2550" spc="1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inertia</a:t>
            </a:r>
            <a:endParaRPr sz="2550">
              <a:latin typeface="Tahoma"/>
              <a:cs typeface="Tahoma"/>
            </a:endParaRPr>
          </a:p>
          <a:p>
            <a:pPr marL="380365" indent="-367665">
              <a:lnSpc>
                <a:spcPct val="100000"/>
              </a:lnSpc>
              <a:spcBef>
                <a:spcPts val="63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high power-to-weight</a:t>
            </a:r>
            <a:r>
              <a:rPr sz="255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ratio</a:t>
            </a:r>
            <a:endParaRPr sz="2550">
              <a:latin typeface="Tahoma"/>
              <a:cs typeface="Tahoma"/>
            </a:endParaRPr>
          </a:p>
          <a:p>
            <a:pPr marL="380365" indent="-367665">
              <a:lnSpc>
                <a:spcPct val="100000"/>
              </a:lnSpc>
              <a:spcBef>
                <a:spcPts val="66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high acceleration</a:t>
            </a:r>
            <a:r>
              <a:rPr sz="255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capabilities</a:t>
            </a:r>
            <a:endParaRPr sz="255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6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variable </a:t>
            </a:r>
            <a:r>
              <a:rPr sz="2100" spc="20" dirty="0">
                <a:latin typeface="Tahoma"/>
                <a:cs typeface="Tahoma"/>
              </a:rPr>
              <a:t>motion </a:t>
            </a:r>
            <a:r>
              <a:rPr sz="2100" spc="15" dirty="0">
                <a:latin typeface="Tahoma"/>
                <a:cs typeface="Tahoma"/>
              </a:rPr>
              <a:t>regime, </a:t>
            </a:r>
            <a:r>
              <a:rPr sz="2100" spc="20" dirty="0">
                <a:latin typeface="Tahoma"/>
                <a:cs typeface="Tahoma"/>
              </a:rPr>
              <a:t>with </a:t>
            </a:r>
            <a:r>
              <a:rPr sz="2100" spc="15" dirty="0">
                <a:latin typeface="Tahoma"/>
                <a:cs typeface="Tahoma"/>
              </a:rPr>
              <a:t>several stops and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inversions</a:t>
            </a:r>
            <a:endParaRPr sz="2100">
              <a:latin typeface="Tahoma"/>
              <a:cs typeface="Tahoma"/>
            </a:endParaRPr>
          </a:p>
          <a:p>
            <a:pPr marL="380365" indent="-367665">
              <a:lnSpc>
                <a:spcPct val="100000"/>
              </a:lnSpc>
              <a:spcBef>
                <a:spcPts val="65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large range of operational velocities</a:t>
            </a:r>
            <a:endParaRPr sz="255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8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1 to 2000 </a:t>
            </a:r>
            <a:r>
              <a:rPr sz="2100" spc="20" dirty="0">
                <a:latin typeface="Tahoma"/>
                <a:cs typeface="Tahoma"/>
              </a:rPr>
              <a:t>rpm </a:t>
            </a:r>
            <a:r>
              <a:rPr sz="2100" spc="15" dirty="0">
                <a:latin typeface="Tahoma"/>
                <a:cs typeface="Tahoma"/>
              </a:rPr>
              <a:t>(round per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min)</a:t>
            </a:r>
            <a:endParaRPr sz="2100">
              <a:latin typeface="Tahoma"/>
              <a:cs typeface="Tahoma"/>
            </a:endParaRPr>
          </a:p>
          <a:p>
            <a:pPr marL="380365" indent="-367665">
              <a:lnSpc>
                <a:spcPct val="100000"/>
              </a:lnSpc>
              <a:spcBef>
                <a:spcPts val="65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high </a:t>
            </a:r>
            <a:r>
              <a:rPr sz="2550" spc="10" dirty="0">
                <a:latin typeface="Tahoma"/>
                <a:cs typeface="Tahoma"/>
              </a:rPr>
              <a:t>accuracy </a:t>
            </a:r>
            <a:r>
              <a:rPr sz="2550" spc="5" dirty="0">
                <a:latin typeface="Tahoma"/>
                <a:cs typeface="Tahoma"/>
              </a:rPr>
              <a:t>in</a:t>
            </a:r>
            <a:r>
              <a:rPr sz="255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positioning</a:t>
            </a:r>
            <a:endParaRPr sz="255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6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at </a:t>
            </a:r>
            <a:r>
              <a:rPr sz="2100" spc="10" dirty="0">
                <a:latin typeface="Tahoma"/>
                <a:cs typeface="Tahoma"/>
              </a:rPr>
              <a:t>least </a:t>
            </a:r>
            <a:r>
              <a:rPr sz="2100" spc="15" dirty="0">
                <a:latin typeface="Tahoma"/>
                <a:cs typeface="Tahoma"/>
              </a:rPr>
              <a:t>1/1000 of a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turn</a:t>
            </a:r>
            <a:endParaRPr sz="2100">
              <a:latin typeface="Tahoma"/>
              <a:cs typeface="Tahoma"/>
            </a:endParaRPr>
          </a:p>
          <a:p>
            <a:pPr marL="380365" indent="-367665">
              <a:lnSpc>
                <a:spcPct val="100000"/>
              </a:lnSpc>
              <a:spcBef>
                <a:spcPts val="65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low torque</a:t>
            </a:r>
            <a:r>
              <a:rPr sz="2550" spc="1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ripple</a:t>
            </a:r>
            <a:endParaRPr sz="255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6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continuous </a:t>
            </a:r>
            <a:r>
              <a:rPr sz="2100" spc="20" dirty="0">
                <a:latin typeface="Tahoma"/>
                <a:cs typeface="Tahoma"/>
              </a:rPr>
              <a:t>rotation </a:t>
            </a:r>
            <a:r>
              <a:rPr sz="2100" spc="15" dirty="0">
                <a:latin typeface="Tahoma"/>
                <a:cs typeface="Tahoma"/>
              </a:rPr>
              <a:t>at </a:t>
            </a:r>
            <a:r>
              <a:rPr sz="2100" spc="20" dirty="0">
                <a:latin typeface="Tahoma"/>
                <a:cs typeface="Tahoma"/>
              </a:rPr>
              <a:t>low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speed</a:t>
            </a:r>
            <a:endParaRPr sz="2100">
              <a:latin typeface="Tahoma"/>
              <a:cs typeface="Tahoma"/>
            </a:endParaRPr>
          </a:p>
          <a:p>
            <a:pPr marL="380365" indent="-367665">
              <a:lnSpc>
                <a:spcPct val="100000"/>
              </a:lnSpc>
              <a:spcBef>
                <a:spcPts val="65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power: </a:t>
            </a:r>
            <a:r>
              <a:rPr sz="2550" spc="15" dirty="0">
                <a:latin typeface="Tahoma"/>
                <a:cs typeface="Tahoma"/>
              </a:rPr>
              <a:t>10W </a:t>
            </a:r>
            <a:r>
              <a:rPr sz="2550" spc="5" dirty="0">
                <a:latin typeface="Tahoma"/>
                <a:cs typeface="Tahoma"/>
              </a:rPr>
              <a:t>to </a:t>
            </a:r>
            <a:r>
              <a:rPr sz="2550" spc="10" dirty="0">
                <a:latin typeface="Tahoma"/>
                <a:cs typeface="Tahoma"/>
              </a:rPr>
              <a:t>10</a:t>
            </a:r>
            <a:r>
              <a:rPr sz="2550" spc="-5" dirty="0">
                <a:latin typeface="Tahoma"/>
                <a:cs typeface="Tahoma"/>
              </a:rPr>
              <a:t> </a:t>
            </a:r>
            <a:r>
              <a:rPr sz="2550" spc="15" dirty="0">
                <a:latin typeface="Tahoma"/>
                <a:cs typeface="Tahoma"/>
              </a:rPr>
              <a:t>kW</a:t>
            </a:r>
            <a:endParaRPr sz="2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44485" y="4671411"/>
            <a:ext cx="1719680" cy="349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39794" y="5021330"/>
            <a:ext cx="524371" cy="2433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20115" y="4671411"/>
            <a:ext cx="2244050" cy="2783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20115" y="4671411"/>
            <a:ext cx="524370" cy="2577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20115" y="7248429"/>
            <a:ext cx="1719679" cy="2064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88941" y="674115"/>
            <a:ext cx="244665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Servomotors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99701" y="1548891"/>
            <a:ext cx="7569200" cy="5273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4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solidFill>
                  <a:srgbClr val="1822CD"/>
                </a:solidFill>
                <a:latin typeface="Tahoma"/>
                <a:cs typeface="Tahoma"/>
              </a:rPr>
              <a:t>pneumatic: </a:t>
            </a:r>
            <a:r>
              <a:rPr sz="2550" spc="5" dirty="0">
                <a:latin typeface="Tahoma"/>
                <a:cs typeface="Tahoma"/>
              </a:rPr>
              <a:t>pneumatic energy (compressor)</a:t>
            </a:r>
            <a:r>
              <a:rPr sz="2550" spc="60" dirty="0">
                <a:latin typeface="Tahoma"/>
                <a:cs typeface="Tahoma"/>
              </a:rPr>
              <a:t> </a:t>
            </a:r>
            <a:r>
              <a:rPr sz="2550" spc="15" dirty="0">
                <a:latin typeface="Symbol"/>
                <a:cs typeface="Symbol"/>
              </a:rPr>
              <a:t></a:t>
            </a:r>
            <a:endParaRPr sz="2550">
              <a:latin typeface="Symbol"/>
              <a:cs typeface="Symbol"/>
            </a:endParaRPr>
          </a:p>
          <a:p>
            <a:pPr marL="379730">
              <a:lnSpc>
                <a:spcPct val="100000"/>
              </a:lnSpc>
              <a:spcBef>
                <a:spcPts val="35"/>
              </a:spcBef>
            </a:pPr>
            <a:r>
              <a:rPr sz="2550" spc="5" dirty="0">
                <a:latin typeface="Tahoma"/>
                <a:cs typeface="Tahoma"/>
              </a:rPr>
              <a:t>pistons or </a:t>
            </a:r>
            <a:r>
              <a:rPr sz="2550" spc="10" dirty="0">
                <a:latin typeface="Tahoma"/>
                <a:cs typeface="Tahoma"/>
              </a:rPr>
              <a:t>chambers </a:t>
            </a:r>
            <a:r>
              <a:rPr sz="2550" spc="15" dirty="0">
                <a:latin typeface="Symbol"/>
                <a:cs typeface="Symbol"/>
              </a:rPr>
              <a:t></a:t>
            </a:r>
            <a:r>
              <a:rPr sz="2550" spc="15" dirty="0">
                <a:latin typeface="Times New Roman"/>
                <a:cs typeface="Times New Roman"/>
              </a:rPr>
              <a:t> </a:t>
            </a:r>
            <a:r>
              <a:rPr sz="2550" spc="10" dirty="0">
                <a:latin typeface="Tahoma"/>
                <a:cs typeface="Tahoma"/>
              </a:rPr>
              <a:t>mechanical</a:t>
            </a:r>
            <a:r>
              <a:rPr sz="2550" spc="15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energy</a:t>
            </a:r>
            <a:endParaRPr sz="2550">
              <a:latin typeface="Tahoma"/>
              <a:cs typeface="Tahoma"/>
            </a:endParaRPr>
          </a:p>
          <a:p>
            <a:pPr marL="808990" marR="1350010" lvl="1" indent="-306705">
              <a:lnSpc>
                <a:spcPct val="101899"/>
              </a:lnSpc>
              <a:spcBef>
                <a:spcPts val="53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0" dirty="0">
                <a:latin typeface="Tahoma"/>
                <a:cs typeface="Tahoma"/>
              </a:rPr>
              <a:t>difficult </a:t>
            </a:r>
            <a:r>
              <a:rPr sz="2100" spc="20" dirty="0">
                <a:latin typeface="Tahoma"/>
                <a:cs typeface="Tahoma"/>
              </a:rPr>
              <a:t>to </a:t>
            </a:r>
            <a:r>
              <a:rPr sz="2100" spc="15" dirty="0">
                <a:latin typeface="Tahoma"/>
                <a:cs typeface="Tahoma"/>
              </a:rPr>
              <a:t>control accurately (change of fluid  compressibility) </a:t>
            </a:r>
            <a:r>
              <a:rPr sz="2100" spc="35" dirty="0">
                <a:latin typeface="Symbol"/>
                <a:cs typeface="Symbol"/>
              </a:rPr>
              <a:t>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ahoma"/>
                <a:cs typeface="Tahoma"/>
              </a:rPr>
              <a:t>no trajectory</a:t>
            </a:r>
            <a:r>
              <a:rPr sz="2100" spc="13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control</a:t>
            </a:r>
            <a:endParaRPr sz="210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8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used for opening/closing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grippers</a:t>
            </a:r>
            <a:endParaRPr sz="210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7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5" dirty="0">
                <a:latin typeface="Tahoma"/>
                <a:cs typeface="Tahoma"/>
              </a:rPr>
              <a:t>... </a:t>
            </a:r>
            <a:r>
              <a:rPr sz="2100" spc="15" dirty="0">
                <a:latin typeface="Tahoma"/>
                <a:cs typeface="Tahoma"/>
              </a:rPr>
              <a:t>or as artificial muscles (McKibben</a:t>
            </a:r>
            <a:r>
              <a:rPr sz="2100" spc="2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actuators)</a:t>
            </a:r>
            <a:endParaRPr sz="2100">
              <a:latin typeface="Tahoma"/>
              <a:cs typeface="Tahoma"/>
            </a:endParaRPr>
          </a:p>
          <a:p>
            <a:pPr marL="380365" indent="-367665">
              <a:lnSpc>
                <a:spcPct val="100000"/>
              </a:lnSpc>
              <a:spcBef>
                <a:spcPts val="65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solidFill>
                  <a:srgbClr val="1822CD"/>
                </a:solidFill>
                <a:latin typeface="Tahoma"/>
                <a:cs typeface="Tahoma"/>
              </a:rPr>
              <a:t>hydraulic: </a:t>
            </a:r>
            <a:r>
              <a:rPr sz="2550" spc="5" dirty="0">
                <a:latin typeface="Tahoma"/>
                <a:cs typeface="Tahoma"/>
              </a:rPr>
              <a:t>hydraulic energy (accumulation</a:t>
            </a:r>
            <a:r>
              <a:rPr sz="2550" spc="6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tank)</a:t>
            </a:r>
            <a:endParaRPr sz="2550">
              <a:latin typeface="Tahoma"/>
              <a:cs typeface="Tahoma"/>
            </a:endParaRPr>
          </a:p>
          <a:p>
            <a:pPr marL="379730">
              <a:lnSpc>
                <a:spcPct val="100000"/>
              </a:lnSpc>
              <a:spcBef>
                <a:spcPts val="10"/>
              </a:spcBef>
            </a:pPr>
            <a:r>
              <a:rPr sz="2550" spc="15" dirty="0">
                <a:latin typeface="Symbol"/>
                <a:cs typeface="Symbol"/>
              </a:rPr>
              <a:t></a:t>
            </a:r>
            <a:r>
              <a:rPr sz="2550" spc="15" dirty="0">
                <a:latin typeface="Times New Roman"/>
                <a:cs typeface="Times New Roman"/>
              </a:rPr>
              <a:t> </a:t>
            </a:r>
            <a:r>
              <a:rPr sz="2550" spc="10" dirty="0">
                <a:latin typeface="Tahoma"/>
                <a:cs typeface="Tahoma"/>
              </a:rPr>
              <a:t>pumps/valves </a:t>
            </a:r>
            <a:r>
              <a:rPr sz="2550" spc="15" dirty="0">
                <a:latin typeface="Symbol"/>
                <a:cs typeface="Symbol"/>
              </a:rPr>
              <a:t></a:t>
            </a:r>
            <a:r>
              <a:rPr sz="2550" spc="15" dirty="0">
                <a:latin typeface="Times New Roman"/>
                <a:cs typeface="Times New Roman"/>
              </a:rPr>
              <a:t> </a:t>
            </a:r>
            <a:r>
              <a:rPr sz="2550" spc="10" dirty="0">
                <a:latin typeface="Tahoma"/>
                <a:cs typeface="Tahoma"/>
              </a:rPr>
              <a:t>mechanical</a:t>
            </a:r>
            <a:r>
              <a:rPr sz="2550" spc="295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energy</a:t>
            </a:r>
            <a:endParaRPr sz="2550">
              <a:latin typeface="Tahoma"/>
              <a:cs typeface="Tahoma"/>
            </a:endParaRPr>
          </a:p>
          <a:p>
            <a:pPr marL="808990" marR="241935" lvl="1" indent="-306705">
              <a:lnSpc>
                <a:spcPct val="102400"/>
              </a:lnSpc>
              <a:spcBef>
                <a:spcPts val="52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advantages: </a:t>
            </a:r>
            <a:r>
              <a:rPr sz="2100" spc="15" dirty="0">
                <a:latin typeface="Tahoma"/>
                <a:cs typeface="Tahoma"/>
              </a:rPr>
              <a:t>no static overheating, self-lubricated,  inherently safe (no sparks), excellent power-to-weight  ratio, large torques at </a:t>
            </a:r>
            <a:r>
              <a:rPr sz="2100" spc="20" dirty="0">
                <a:latin typeface="Tahoma"/>
                <a:cs typeface="Tahoma"/>
              </a:rPr>
              <a:t>low </a:t>
            </a:r>
            <a:r>
              <a:rPr sz="2100" spc="15" dirty="0">
                <a:latin typeface="Tahoma"/>
                <a:cs typeface="Tahoma"/>
              </a:rPr>
              <a:t>velocity </a:t>
            </a:r>
            <a:r>
              <a:rPr sz="2100" spc="20" dirty="0">
                <a:latin typeface="Tahoma"/>
                <a:cs typeface="Tahoma"/>
              </a:rPr>
              <a:t>(w/o</a:t>
            </a:r>
            <a:r>
              <a:rPr sz="2100" spc="2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reduction)</a:t>
            </a:r>
            <a:endParaRPr sz="2100">
              <a:latin typeface="Tahoma"/>
              <a:cs typeface="Tahoma"/>
            </a:endParaRPr>
          </a:p>
          <a:p>
            <a:pPr marL="808990" marR="5080" lvl="1" indent="-306705" algn="just">
              <a:lnSpc>
                <a:spcPct val="101899"/>
              </a:lnSpc>
              <a:spcBef>
                <a:spcPts val="53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9625" algn="l"/>
              </a:tabLst>
            </a:pP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disadvantages: </a:t>
            </a:r>
            <a:r>
              <a:rPr sz="2100" spc="15" dirty="0">
                <a:latin typeface="Tahoma"/>
                <a:cs typeface="Tahoma"/>
              </a:rPr>
              <a:t>needs hydraulic supply, large </a:t>
            </a:r>
            <a:r>
              <a:rPr sz="2100" spc="10" dirty="0">
                <a:latin typeface="Tahoma"/>
                <a:cs typeface="Tahoma"/>
              </a:rPr>
              <a:t>size, </a:t>
            </a:r>
            <a:r>
              <a:rPr sz="2100" spc="15" dirty="0">
                <a:latin typeface="Tahoma"/>
                <a:cs typeface="Tahoma"/>
              </a:rPr>
              <a:t>linear  </a:t>
            </a:r>
            <a:r>
              <a:rPr sz="2100" spc="20" dirty="0">
                <a:latin typeface="Tahoma"/>
                <a:cs typeface="Tahoma"/>
              </a:rPr>
              <a:t>motion </a:t>
            </a:r>
            <a:r>
              <a:rPr sz="2100" spc="15" dirty="0">
                <a:latin typeface="Tahoma"/>
                <a:cs typeface="Tahoma"/>
              </a:rPr>
              <a:t>only, </a:t>
            </a:r>
            <a:r>
              <a:rPr sz="2100" spc="20" dirty="0">
                <a:latin typeface="Tahoma"/>
                <a:cs typeface="Tahoma"/>
              </a:rPr>
              <a:t>low power </a:t>
            </a:r>
            <a:r>
              <a:rPr sz="2100" spc="15" dirty="0">
                <a:latin typeface="Tahoma"/>
                <a:cs typeface="Tahoma"/>
              </a:rPr>
              <a:t>conversion efficiency, high cost,  increased </a:t>
            </a:r>
            <a:r>
              <a:rPr sz="2100" spc="20" dirty="0">
                <a:latin typeface="Tahoma"/>
                <a:cs typeface="Tahoma"/>
              </a:rPr>
              <a:t>maintenance </a:t>
            </a:r>
            <a:r>
              <a:rPr sz="2100" spc="10" dirty="0">
                <a:latin typeface="Tahoma"/>
                <a:cs typeface="Tahoma"/>
              </a:rPr>
              <a:t>(oil</a:t>
            </a:r>
            <a:r>
              <a:rPr sz="2100" spc="-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leaking)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0430" y="3274412"/>
            <a:ext cx="1605130" cy="1605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69631" y="2472943"/>
            <a:ext cx="2697479" cy="475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14</a:t>
            </a:fld>
            <a:endParaRPr spc="-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91055" y="674115"/>
            <a:ext cx="424307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Electrical</a:t>
            </a:r>
            <a:r>
              <a:rPr spc="-30" dirty="0"/>
              <a:t> </a:t>
            </a:r>
            <a:r>
              <a:rPr spc="10" dirty="0"/>
              <a:t>servomotors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15</a:t>
            </a:fld>
            <a:endParaRPr spc="-50" dirty="0"/>
          </a:p>
        </p:txBody>
      </p:sp>
      <p:sp>
        <p:nvSpPr>
          <p:cNvPr id="5" name="object 5"/>
          <p:cNvSpPr txBox="1"/>
          <p:nvPr/>
        </p:nvSpPr>
        <p:spPr>
          <a:xfrm>
            <a:off x="1221835" y="1622139"/>
            <a:ext cx="7924165" cy="489267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74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10" dirty="0">
                <a:solidFill>
                  <a:srgbClr val="008000"/>
                </a:solidFill>
                <a:latin typeface="Tahoma"/>
                <a:cs typeface="Tahoma"/>
              </a:rPr>
              <a:t>advantages</a:t>
            </a:r>
            <a:endParaRPr sz="255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6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20" dirty="0">
                <a:latin typeface="Tahoma"/>
                <a:cs typeface="Tahoma"/>
              </a:rPr>
              <a:t>power </a:t>
            </a:r>
            <a:r>
              <a:rPr sz="2100" spc="10" dirty="0">
                <a:latin typeface="Tahoma"/>
                <a:cs typeface="Tahoma"/>
              </a:rPr>
              <a:t>supply </a:t>
            </a:r>
            <a:r>
              <a:rPr sz="2100" spc="15" dirty="0">
                <a:latin typeface="Tahoma"/>
                <a:cs typeface="Tahoma"/>
              </a:rPr>
              <a:t>available</a:t>
            </a:r>
            <a:r>
              <a:rPr sz="2100" spc="20" dirty="0">
                <a:latin typeface="Tahoma"/>
                <a:cs typeface="Tahoma"/>
              </a:rPr>
              <a:t> everywhere</a:t>
            </a:r>
            <a:endParaRPr sz="210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7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20" dirty="0">
                <a:latin typeface="Tahoma"/>
                <a:cs typeface="Tahoma"/>
              </a:rPr>
              <a:t>low</a:t>
            </a:r>
            <a:r>
              <a:rPr sz="2100" spc="15" dirty="0">
                <a:latin typeface="Tahoma"/>
                <a:cs typeface="Tahoma"/>
              </a:rPr>
              <a:t> cost</a:t>
            </a:r>
            <a:endParaRPr sz="210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7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large variety of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products</a:t>
            </a:r>
            <a:endParaRPr sz="210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7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high </a:t>
            </a:r>
            <a:r>
              <a:rPr sz="2100" spc="20" dirty="0">
                <a:latin typeface="Tahoma"/>
                <a:cs typeface="Tahoma"/>
              </a:rPr>
              <a:t>power conversion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efficiency</a:t>
            </a:r>
            <a:endParaRPr sz="210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5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easy maintenance</a:t>
            </a:r>
            <a:endParaRPr sz="210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7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no pollution in </a:t>
            </a:r>
            <a:r>
              <a:rPr sz="2100" spc="20" dirty="0">
                <a:latin typeface="Tahoma"/>
                <a:cs typeface="Tahoma"/>
              </a:rPr>
              <a:t>working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environment</a:t>
            </a:r>
            <a:endParaRPr sz="2100">
              <a:latin typeface="Tahoma"/>
              <a:cs typeface="Tahoma"/>
            </a:endParaRPr>
          </a:p>
          <a:p>
            <a:pPr marL="380365" indent="-367665">
              <a:lnSpc>
                <a:spcPct val="100000"/>
              </a:lnSpc>
              <a:spcBef>
                <a:spcPts val="65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solidFill>
                  <a:srgbClr val="FF0000"/>
                </a:solidFill>
                <a:latin typeface="Tahoma"/>
                <a:cs typeface="Tahoma"/>
              </a:rPr>
              <a:t>disadvantages</a:t>
            </a:r>
            <a:endParaRPr sz="255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8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overheating in static conditions (in the presence of</a:t>
            </a:r>
            <a:r>
              <a:rPr sz="2100" spc="6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gravity)</a:t>
            </a:r>
            <a:endParaRPr sz="2100">
              <a:latin typeface="Tahoma"/>
              <a:cs typeface="Tahoma"/>
            </a:endParaRPr>
          </a:p>
          <a:p>
            <a:pPr marL="1238250" lvl="2" indent="-245745">
              <a:lnSpc>
                <a:spcPct val="100000"/>
              </a:lnSpc>
              <a:spcBef>
                <a:spcPts val="550"/>
              </a:spcBef>
              <a:buClr>
                <a:srgbClr val="3333CC"/>
              </a:buClr>
              <a:buSzPct val="50000"/>
              <a:buFont typeface="Wingdings"/>
              <a:buChar char=""/>
              <a:tabLst>
                <a:tab pos="1237615" algn="l"/>
                <a:tab pos="1238250" algn="l"/>
              </a:tabLst>
            </a:pPr>
            <a:r>
              <a:rPr sz="2100" spc="15" dirty="0">
                <a:latin typeface="Tahoma"/>
                <a:cs typeface="Tahoma"/>
              </a:rPr>
              <a:t>use of emergency brakes</a:t>
            </a:r>
            <a:endParaRPr sz="210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8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need special protection in </a:t>
            </a:r>
            <a:r>
              <a:rPr sz="2100" spc="20" dirty="0">
                <a:latin typeface="Tahoma"/>
                <a:cs typeface="Tahoma"/>
              </a:rPr>
              <a:t>flammable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environments</a:t>
            </a:r>
            <a:endParaRPr sz="210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7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some </a:t>
            </a:r>
            <a:r>
              <a:rPr sz="2100" spc="20" dirty="0">
                <a:latin typeface="Tahoma"/>
                <a:cs typeface="Tahoma"/>
              </a:rPr>
              <a:t>advanced </a:t>
            </a:r>
            <a:r>
              <a:rPr sz="2100" spc="15" dirty="0">
                <a:latin typeface="Tahoma"/>
                <a:cs typeface="Tahoma"/>
              </a:rPr>
              <a:t>models require </a:t>
            </a:r>
            <a:r>
              <a:rPr sz="2100" spc="20" dirty="0">
                <a:latin typeface="Tahoma"/>
                <a:cs typeface="Tahoma"/>
              </a:rPr>
              <a:t>more complex </a:t>
            </a:r>
            <a:r>
              <a:rPr sz="2100" spc="15" dirty="0">
                <a:latin typeface="Tahoma"/>
                <a:cs typeface="Tahoma"/>
              </a:rPr>
              <a:t>control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laws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08075" y="5330612"/>
            <a:ext cx="81915" cy="394970"/>
          </a:xfrm>
          <a:custGeom>
            <a:avLst/>
            <a:gdLst/>
            <a:ahLst/>
            <a:cxnLst/>
            <a:rect l="l" t="t" r="r" b="b"/>
            <a:pathLst>
              <a:path w="81915" h="394970">
                <a:moveTo>
                  <a:pt x="35746" y="314227"/>
                </a:moveTo>
                <a:lnTo>
                  <a:pt x="24950" y="316407"/>
                </a:lnTo>
                <a:lnTo>
                  <a:pt x="11966" y="325162"/>
                </a:lnTo>
                <a:lnTo>
                  <a:pt x="3211" y="338146"/>
                </a:lnTo>
                <a:lnTo>
                  <a:pt x="1" y="354048"/>
                </a:lnTo>
                <a:lnTo>
                  <a:pt x="3211" y="369949"/>
                </a:lnTo>
                <a:lnTo>
                  <a:pt x="11966" y="382934"/>
                </a:lnTo>
                <a:lnTo>
                  <a:pt x="24950" y="391689"/>
                </a:lnTo>
                <a:lnTo>
                  <a:pt x="40852" y="394900"/>
                </a:lnTo>
                <a:lnTo>
                  <a:pt x="56753" y="391689"/>
                </a:lnTo>
                <a:lnTo>
                  <a:pt x="69739" y="382934"/>
                </a:lnTo>
                <a:lnTo>
                  <a:pt x="78493" y="369949"/>
                </a:lnTo>
                <a:lnTo>
                  <a:pt x="81704" y="354048"/>
                </a:lnTo>
                <a:lnTo>
                  <a:pt x="35746" y="354048"/>
                </a:lnTo>
                <a:lnTo>
                  <a:pt x="35746" y="314227"/>
                </a:lnTo>
                <a:close/>
              </a:path>
              <a:path w="81915" h="394970">
                <a:moveTo>
                  <a:pt x="40852" y="313197"/>
                </a:moveTo>
                <a:lnTo>
                  <a:pt x="35746" y="314227"/>
                </a:lnTo>
                <a:lnTo>
                  <a:pt x="35746" y="354048"/>
                </a:lnTo>
                <a:lnTo>
                  <a:pt x="45958" y="354048"/>
                </a:lnTo>
                <a:lnTo>
                  <a:pt x="45958" y="314227"/>
                </a:lnTo>
                <a:lnTo>
                  <a:pt x="40852" y="313197"/>
                </a:lnTo>
                <a:close/>
              </a:path>
              <a:path w="81915" h="394970">
                <a:moveTo>
                  <a:pt x="45958" y="314227"/>
                </a:moveTo>
                <a:lnTo>
                  <a:pt x="45958" y="354048"/>
                </a:lnTo>
                <a:lnTo>
                  <a:pt x="81704" y="354048"/>
                </a:lnTo>
                <a:lnTo>
                  <a:pt x="78493" y="338146"/>
                </a:lnTo>
                <a:lnTo>
                  <a:pt x="69738" y="325161"/>
                </a:lnTo>
                <a:lnTo>
                  <a:pt x="56753" y="316406"/>
                </a:lnTo>
                <a:lnTo>
                  <a:pt x="45958" y="314227"/>
                </a:lnTo>
                <a:close/>
              </a:path>
              <a:path w="81915" h="394970">
                <a:moveTo>
                  <a:pt x="45958" y="313197"/>
                </a:moveTo>
                <a:lnTo>
                  <a:pt x="40852" y="313197"/>
                </a:lnTo>
                <a:lnTo>
                  <a:pt x="45958" y="314227"/>
                </a:lnTo>
                <a:lnTo>
                  <a:pt x="45958" y="313197"/>
                </a:lnTo>
                <a:close/>
              </a:path>
              <a:path w="81915" h="394970">
                <a:moveTo>
                  <a:pt x="35745" y="80673"/>
                </a:moveTo>
                <a:lnTo>
                  <a:pt x="35746" y="314227"/>
                </a:lnTo>
                <a:lnTo>
                  <a:pt x="40852" y="313197"/>
                </a:lnTo>
                <a:lnTo>
                  <a:pt x="45958" y="313197"/>
                </a:lnTo>
                <a:lnTo>
                  <a:pt x="45957" y="81704"/>
                </a:lnTo>
                <a:lnTo>
                  <a:pt x="40852" y="81704"/>
                </a:lnTo>
                <a:lnTo>
                  <a:pt x="35745" y="80673"/>
                </a:lnTo>
                <a:close/>
              </a:path>
              <a:path w="81915" h="394970">
                <a:moveTo>
                  <a:pt x="45957" y="40852"/>
                </a:moveTo>
                <a:lnTo>
                  <a:pt x="35745" y="40852"/>
                </a:lnTo>
                <a:lnTo>
                  <a:pt x="35746" y="80673"/>
                </a:lnTo>
                <a:lnTo>
                  <a:pt x="40852" y="81704"/>
                </a:lnTo>
                <a:lnTo>
                  <a:pt x="45957" y="80673"/>
                </a:lnTo>
                <a:lnTo>
                  <a:pt x="45957" y="40852"/>
                </a:lnTo>
                <a:close/>
              </a:path>
              <a:path w="81915" h="394970">
                <a:moveTo>
                  <a:pt x="45957" y="80673"/>
                </a:moveTo>
                <a:lnTo>
                  <a:pt x="40852" y="81704"/>
                </a:lnTo>
                <a:lnTo>
                  <a:pt x="45957" y="81704"/>
                </a:lnTo>
                <a:lnTo>
                  <a:pt x="45957" y="80673"/>
                </a:lnTo>
                <a:close/>
              </a:path>
              <a:path w="81915" h="394970">
                <a:moveTo>
                  <a:pt x="81702" y="40852"/>
                </a:moveTo>
                <a:lnTo>
                  <a:pt x="45957" y="40852"/>
                </a:lnTo>
                <a:lnTo>
                  <a:pt x="45957" y="80673"/>
                </a:lnTo>
                <a:lnTo>
                  <a:pt x="56753" y="78493"/>
                </a:lnTo>
                <a:lnTo>
                  <a:pt x="69738" y="69738"/>
                </a:lnTo>
                <a:lnTo>
                  <a:pt x="78492" y="56753"/>
                </a:lnTo>
                <a:lnTo>
                  <a:pt x="81702" y="40852"/>
                </a:lnTo>
                <a:close/>
              </a:path>
              <a:path w="81915" h="394970">
                <a:moveTo>
                  <a:pt x="40850" y="0"/>
                </a:moveTo>
                <a:lnTo>
                  <a:pt x="24949" y="3210"/>
                </a:lnTo>
                <a:lnTo>
                  <a:pt x="11964" y="11965"/>
                </a:lnTo>
                <a:lnTo>
                  <a:pt x="3210" y="24950"/>
                </a:lnTo>
                <a:lnTo>
                  <a:pt x="0" y="40852"/>
                </a:lnTo>
                <a:lnTo>
                  <a:pt x="3210" y="56753"/>
                </a:lnTo>
                <a:lnTo>
                  <a:pt x="11964" y="69738"/>
                </a:lnTo>
                <a:lnTo>
                  <a:pt x="24950" y="78493"/>
                </a:lnTo>
                <a:lnTo>
                  <a:pt x="35745" y="80673"/>
                </a:lnTo>
                <a:lnTo>
                  <a:pt x="35745" y="40852"/>
                </a:lnTo>
                <a:lnTo>
                  <a:pt x="81702" y="40852"/>
                </a:lnTo>
                <a:lnTo>
                  <a:pt x="78492" y="24950"/>
                </a:lnTo>
                <a:lnTo>
                  <a:pt x="69737" y="11965"/>
                </a:lnTo>
                <a:lnTo>
                  <a:pt x="56752" y="3210"/>
                </a:lnTo>
                <a:lnTo>
                  <a:pt x="40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2765" y="5330612"/>
            <a:ext cx="81915" cy="394970"/>
          </a:xfrm>
          <a:custGeom>
            <a:avLst/>
            <a:gdLst/>
            <a:ahLst/>
            <a:cxnLst/>
            <a:rect l="l" t="t" r="r" b="b"/>
            <a:pathLst>
              <a:path w="81915" h="394970">
                <a:moveTo>
                  <a:pt x="35746" y="314228"/>
                </a:moveTo>
                <a:lnTo>
                  <a:pt x="24951" y="316407"/>
                </a:lnTo>
                <a:lnTo>
                  <a:pt x="11966" y="325162"/>
                </a:lnTo>
                <a:lnTo>
                  <a:pt x="3211" y="338146"/>
                </a:lnTo>
                <a:lnTo>
                  <a:pt x="1" y="354048"/>
                </a:lnTo>
                <a:lnTo>
                  <a:pt x="3211" y="369949"/>
                </a:lnTo>
                <a:lnTo>
                  <a:pt x="11966" y="382934"/>
                </a:lnTo>
                <a:lnTo>
                  <a:pt x="24952" y="391689"/>
                </a:lnTo>
                <a:lnTo>
                  <a:pt x="40853" y="394900"/>
                </a:lnTo>
                <a:lnTo>
                  <a:pt x="56754" y="391689"/>
                </a:lnTo>
                <a:lnTo>
                  <a:pt x="69739" y="382934"/>
                </a:lnTo>
                <a:lnTo>
                  <a:pt x="78493" y="369949"/>
                </a:lnTo>
                <a:lnTo>
                  <a:pt x="81704" y="354048"/>
                </a:lnTo>
                <a:lnTo>
                  <a:pt x="35746" y="354048"/>
                </a:lnTo>
                <a:lnTo>
                  <a:pt x="35746" y="314228"/>
                </a:lnTo>
                <a:close/>
              </a:path>
              <a:path w="81915" h="394970">
                <a:moveTo>
                  <a:pt x="40853" y="313197"/>
                </a:moveTo>
                <a:lnTo>
                  <a:pt x="35748" y="314227"/>
                </a:lnTo>
                <a:lnTo>
                  <a:pt x="35746" y="354048"/>
                </a:lnTo>
                <a:lnTo>
                  <a:pt x="45958" y="354048"/>
                </a:lnTo>
                <a:lnTo>
                  <a:pt x="45958" y="314227"/>
                </a:lnTo>
                <a:lnTo>
                  <a:pt x="40853" y="313197"/>
                </a:lnTo>
                <a:close/>
              </a:path>
              <a:path w="81915" h="394970">
                <a:moveTo>
                  <a:pt x="45958" y="314227"/>
                </a:moveTo>
                <a:lnTo>
                  <a:pt x="45958" y="354048"/>
                </a:lnTo>
                <a:lnTo>
                  <a:pt x="81704" y="354048"/>
                </a:lnTo>
                <a:lnTo>
                  <a:pt x="78493" y="338146"/>
                </a:lnTo>
                <a:lnTo>
                  <a:pt x="69739" y="325161"/>
                </a:lnTo>
                <a:lnTo>
                  <a:pt x="56754" y="316406"/>
                </a:lnTo>
                <a:lnTo>
                  <a:pt x="45958" y="314227"/>
                </a:lnTo>
                <a:close/>
              </a:path>
              <a:path w="81915" h="394970">
                <a:moveTo>
                  <a:pt x="35745" y="80673"/>
                </a:moveTo>
                <a:lnTo>
                  <a:pt x="35746" y="314228"/>
                </a:lnTo>
                <a:lnTo>
                  <a:pt x="40853" y="313197"/>
                </a:lnTo>
                <a:lnTo>
                  <a:pt x="45958" y="313197"/>
                </a:lnTo>
                <a:lnTo>
                  <a:pt x="45958" y="81704"/>
                </a:lnTo>
                <a:lnTo>
                  <a:pt x="40852" y="81704"/>
                </a:lnTo>
                <a:lnTo>
                  <a:pt x="35745" y="80673"/>
                </a:lnTo>
                <a:close/>
              </a:path>
              <a:path w="81915" h="394970">
                <a:moveTo>
                  <a:pt x="45958" y="313197"/>
                </a:moveTo>
                <a:lnTo>
                  <a:pt x="40853" y="313197"/>
                </a:lnTo>
                <a:lnTo>
                  <a:pt x="45958" y="314227"/>
                </a:lnTo>
                <a:lnTo>
                  <a:pt x="45958" y="313197"/>
                </a:lnTo>
                <a:close/>
              </a:path>
              <a:path w="81915" h="394970">
                <a:moveTo>
                  <a:pt x="45958" y="40852"/>
                </a:moveTo>
                <a:lnTo>
                  <a:pt x="35745" y="40852"/>
                </a:lnTo>
                <a:lnTo>
                  <a:pt x="35745" y="80673"/>
                </a:lnTo>
                <a:lnTo>
                  <a:pt x="40852" y="81704"/>
                </a:lnTo>
                <a:lnTo>
                  <a:pt x="45958" y="80673"/>
                </a:lnTo>
                <a:lnTo>
                  <a:pt x="45958" y="40852"/>
                </a:lnTo>
                <a:close/>
              </a:path>
              <a:path w="81915" h="394970">
                <a:moveTo>
                  <a:pt x="45958" y="80673"/>
                </a:moveTo>
                <a:lnTo>
                  <a:pt x="40852" y="81704"/>
                </a:lnTo>
                <a:lnTo>
                  <a:pt x="45958" y="81704"/>
                </a:lnTo>
                <a:lnTo>
                  <a:pt x="45958" y="80673"/>
                </a:lnTo>
                <a:close/>
              </a:path>
              <a:path w="81915" h="394970">
                <a:moveTo>
                  <a:pt x="40852" y="0"/>
                </a:moveTo>
                <a:lnTo>
                  <a:pt x="24950" y="3210"/>
                </a:lnTo>
                <a:lnTo>
                  <a:pt x="11965" y="11965"/>
                </a:lnTo>
                <a:lnTo>
                  <a:pt x="3210" y="24950"/>
                </a:lnTo>
                <a:lnTo>
                  <a:pt x="0" y="40852"/>
                </a:lnTo>
                <a:lnTo>
                  <a:pt x="3210" y="56753"/>
                </a:lnTo>
                <a:lnTo>
                  <a:pt x="11965" y="69738"/>
                </a:lnTo>
                <a:lnTo>
                  <a:pt x="24950" y="78493"/>
                </a:lnTo>
                <a:lnTo>
                  <a:pt x="35745" y="80673"/>
                </a:lnTo>
                <a:lnTo>
                  <a:pt x="35745" y="40852"/>
                </a:lnTo>
                <a:lnTo>
                  <a:pt x="81702" y="40852"/>
                </a:lnTo>
                <a:lnTo>
                  <a:pt x="78492" y="24950"/>
                </a:lnTo>
                <a:lnTo>
                  <a:pt x="69738" y="11965"/>
                </a:lnTo>
                <a:lnTo>
                  <a:pt x="56753" y="3210"/>
                </a:lnTo>
                <a:lnTo>
                  <a:pt x="40852" y="0"/>
                </a:lnTo>
                <a:close/>
              </a:path>
              <a:path w="81915" h="394970">
                <a:moveTo>
                  <a:pt x="81702" y="40852"/>
                </a:moveTo>
                <a:lnTo>
                  <a:pt x="45958" y="40852"/>
                </a:lnTo>
                <a:lnTo>
                  <a:pt x="45958" y="80673"/>
                </a:lnTo>
                <a:lnTo>
                  <a:pt x="56753" y="78493"/>
                </a:lnTo>
                <a:lnTo>
                  <a:pt x="69738" y="69738"/>
                </a:lnTo>
                <a:lnTo>
                  <a:pt x="78493" y="56753"/>
                </a:lnTo>
                <a:lnTo>
                  <a:pt x="81702" y="40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70616" y="1946733"/>
            <a:ext cx="2389822" cy="2675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98615" y="4521199"/>
            <a:ext cx="3703320" cy="1048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91884" y="4513580"/>
            <a:ext cx="3554095" cy="899160"/>
          </a:xfrm>
          <a:custGeom>
            <a:avLst/>
            <a:gdLst/>
            <a:ahLst/>
            <a:cxnLst/>
            <a:rect l="l" t="t" r="r" b="b"/>
            <a:pathLst>
              <a:path w="3554095" h="899160">
                <a:moveTo>
                  <a:pt x="0" y="898736"/>
                </a:moveTo>
                <a:lnTo>
                  <a:pt x="3554095" y="898736"/>
                </a:lnTo>
                <a:lnTo>
                  <a:pt x="3554095" y="0"/>
                </a:lnTo>
                <a:lnTo>
                  <a:pt x="0" y="0"/>
                </a:lnTo>
                <a:lnTo>
                  <a:pt x="0" y="8987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4794" y="2470996"/>
            <a:ext cx="2138045" cy="2110740"/>
          </a:xfrm>
          <a:custGeom>
            <a:avLst/>
            <a:gdLst/>
            <a:ahLst/>
            <a:cxnLst/>
            <a:rect l="l" t="t" r="r" b="b"/>
            <a:pathLst>
              <a:path w="2138045" h="2110740">
                <a:moveTo>
                  <a:pt x="0" y="1055334"/>
                </a:moveTo>
                <a:lnTo>
                  <a:pt x="1099" y="1007027"/>
                </a:lnTo>
                <a:lnTo>
                  <a:pt x="4368" y="959277"/>
                </a:lnTo>
                <a:lnTo>
                  <a:pt x="9758" y="912131"/>
                </a:lnTo>
                <a:lnTo>
                  <a:pt x="17222" y="865636"/>
                </a:lnTo>
                <a:lnTo>
                  <a:pt x="26713" y="819838"/>
                </a:lnTo>
                <a:lnTo>
                  <a:pt x="38183" y="774784"/>
                </a:lnTo>
                <a:lnTo>
                  <a:pt x="51587" y="730521"/>
                </a:lnTo>
                <a:lnTo>
                  <a:pt x="66876" y="687094"/>
                </a:lnTo>
                <a:lnTo>
                  <a:pt x="84003" y="644550"/>
                </a:lnTo>
                <a:lnTo>
                  <a:pt x="102921" y="602937"/>
                </a:lnTo>
                <a:lnTo>
                  <a:pt x="123584" y="562300"/>
                </a:lnTo>
                <a:lnTo>
                  <a:pt x="145943" y="522687"/>
                </a:lnTo>
                <a:lnTo>
                  <a:pt x="169951" y="484143"/>
                </a:lnTo>
                <a:lnTo>
                  <a:pt x="195563" y="446715"/>
                </a:lnTo>
                <a:lnTo>
                  <a:pt x="222729" y="410451"/>
                </a:lnTo>
                <a:lnTo>
                  <a:pt x="251404" y="375395"/>
                </a:lnTo>
                <a:lnTo>
                  <a:pt x="281539" y="341596"/>
                </a:lnTo>
                <a:lnTo>
                  <a:pt x="313088" y="309100"/>
                </a:lnTo>
                <a:lnTo>
                  <a:pt x="346004" y="277953"/>
                </a:lnTo>
                <a:lnTo>
                  <a:pt x="380239" y="248201"/>
                </a:lnTo>
                <a:lnTo>
                  <a:pt x="415747" y="219892"/>
                </a:lnTo>
                <a:lnTo>
                  <a:pt x="452479" y="193071"/>
                </a:lnTo>
                <a:lnTo>
                  <a:pt x="490390" y="167786"/>
                </a:lnTo>
                <a:lnTo>
                  <a:pt x="529431" y="144084"/>
                </a:lnTo>
                <a:lnTo>
                  <a:pt x="569556" y="122009"/>
                </a:lnTo>
                <a:lnTo>
                  <a:pt x="610717" y="101610"/>
                </a:lnTo>
                <a:lnTo>
                  <a:pt x="652867" y="82933"/>
                </a:lnTo>
                <a:lnTo>
                  <a:pt x="695959" y="66024"/>
                </a:lnTo>
                <a:lnTo>
                  <a:pt x="739947" y="50930"/>
                </a:lnTo>
                <a:lnTo>
                  <a:pt x="784782" y="37697"/>
                </a:lnTo>
                <a:lnTo>
                  <a:pt x="830417" y="26372"/>
                </a:lnTo>
                <a:lnTo>
                  <a:pt x="876806" y="17002"/>
                </a:lnTo>
                <a:lnTo>
                  <a:pt x="923901" y="9633"/>
                </a:lnTo>
                <a:lnTo>
                  <a:pt x="971655" y="4312"/>
                </a:lnTo>
                <a:lnTo>
                  <a:pt x="1020021" y="1085"/>
                </a:lnTo>
                <a:lnTo>
                  <a:pt x="1068951" y="0"/>
                </a:lnTo>
                <a:lnTo>
                  <a:pt x="1117882" y="1085"/>
                </a:lnTo>
                <a:lnTo>
                  <a:pt x="1166248" y="4312"/>
                </a:lnTo>
                <a:lnTo>
                  <a:pt x="1214002" y="9633"/>
                </a:lnTo>
                <a:lnTo>
                  <a:pt x="1261097" y="17002"/>
                </a:lnTo>
                <a:lnTo>
                  <a:pt x="1307486" y="26372"/>
                </a:lnTo>
                <a:lnTo>
                  <a:pt x="1353121" y="37697"/>
                </a:lnTo>
                <a:lnTo>
                  <a:pt x="1397956" y="50930"/>
                </a:lnTo>
                <a:lnTo>
                  <a:pt x="1441943" y="66024"/>
                </a:lnTo>
                <a:lnTo>
                  <a:pt x="1485036" y="82933"/>
                </a:lnTo>
                <a:lnTo>
                  <a:pt x="1527186" y="101610"/>
                </a:lnTo>
                <a:lnTo>
                  <a:pt x="1568347" y="122009"/>
                </a:lnTo>
                <a:lnTo>
                  <a:pt x="1608472" y="144084"/>
                </a:lnTo>
                <a:lnTo>
                  <a:pt x="1647513" y="167786"/>
                </a:lnTo>
                <a:lnTo>
                  <a:pt x="1685423" y="193071"/>
                </a:lnTo>
                <a:lnTo>
                  <a:pt x="1722156" y="219892"/>
                </a:lnTo>
                <a:lnTo>
                  <a:pt x="1757663" y="248201"/>
                </a:lnTo>
                <a:lnTo>
                  <a:pt x="1791899" y="277953"/>
                </a:lnTo>
                <a:lnTo>
                  <a:pt x="1824814" y="309100"/>
                </a:lnTo>
                <a:lnTo>
                  <a:pt x="1856364" y="341596"/>
                </a:lnTo>
                <a:lnTo>
                  <a:pt x="1886499" y="375395"/>
                </a:lnTo>
                <a:lnTo>
                  <a:pt x="1915174" y="410451"/>
                </a:lnTo>
                <a:lnTo>
                  <a:pt x="1942340" y="446715"/>
                </a:lnTo>
                <a:lnTo>
                  <a:pt x="1967951" y="484143"/>
                </a:lnTo>
                <a:lnTo>
                  <a:pt x="1991960" y="522687"/>
                </a:lnTo>
                <a:lnTo>
                  <a:pt x="2014319" y="562300"/>
                </a:lnTo>
                <a:lnTo>
                  <a:pt x="2034981" y="602937"/>
                </a:lnTo>
                <a:lnTo>
                  <a:pt x="2053900" y="644550"/>
                </a:lnTo>
                <a:lnTo>
                  <a:pt x="2071027" y="687094"/>
                </a:lnTo>
                <a:lnTo>
                  <a:pt x="2086316" y="730521"/>
                </a:lnTo>
                <a:lnTo>
                  <a:pt x="2099719" y="774784"/>
                </a:lnTo>
                <a:lnTo>
                  <a:pt x="2111190" y="819838"/>
                </a:lnTo>
                <a:lnTo>
                  <a:pt x="2120681" y="865636"/>
                </a:lnTo>
                <a:lnTo>
                  <a:pt x="2128145" y="912131"/>
                </a:lnTo>
                <a:lnTo>
                  <a:pt x="2133535" y="959277"/>
                </a:lnTo>
                <a:lnTo>
                  <a:pt x="2136803" y="1007027"/>
                </a:lnTo>
                <a:lnTo>
                  <a:pt x="2137903" y="1055334"/>
                </a:lnTo>
                <a:lnTo>
                  <a:pt x="2136803" y="1103641"/>
                </a:lnTo>
                <a:lnTo>
                  <a:pt x="2133535" y="1151391"/>
                </a:lnTo>
                <a:lnTo>
                  <a:pt x="2128145" y="1198537"/>
                </a:lnTo>
                <a:lnTo>
                  <a:pt x="2120681" y="1245032"/>
                </a:lnTo>
                <a:lnTo>
                  <a:pt x="2111190" y="1290830"/>
                </a:lnTo>
                <a:lnTo>
                  <a:pt x="2099719" y="1335884"/>
                </a:lnTo>
                <a:lnTo>
                  <a:pt x="2086316" y="1380148"/>
                </a:lnTo>
                <a:lnTo>
                  <a:pt x="2071027" y="1423574"/>
                </a:lnTo>
                <a:lnTo>
                  <a:pt x="2053900" y="1466118"/>
                </a:lnTo>
                <a:lnTo>
                  <a:pt x="2034981" y="1507731"/>
                </a:lnTo>
                <a:lnTo>
                  <a:pt x="2014319" y="1548368"/>
                </a:lnTo>
                <a:lnTo>
                  <a:pt x="1991960" y="1587982"/>
                </a:lnTo>
                <a:lnTo>
                  <a:pt x="1967951" y="1626525"/>
                </a:lnTo>
                <a:lnTo>
                  <a:pt x="1942340" y="1663953"/>
                </a:lnTo>
                <a:lnTo>
                  <a:pt x="1915174" y="1700218"/>
                </a:lnTo>
                <a:lnTo>
                  <a:pt x="1886499" y="1735273"/>
                </a:lnTo>
                <a:lnTo>
                  <a:pt x="1856364" y="1769072"/>
                </a:lnTo>
                <a:lnTo>
                  <a:pt x="1824814" y="1801568"/>
                </a:lnTo>
                <a:lnTo>
                  <a:pt x="1791899" y="1832716"/>
                </a:lnTo>
                <a:lnTo>
                  <a:pt x="1757663" y="1862467"/>
                </a:lnTo>
                <a:lnTo>
                  <a:pt x="1722156" y="1890776"/>
                </a:lnTo>
                <a:lnTo>
                  <a:pt x="1685423" y="1917597"/>
                </a:lnTo>
                <a:lnTo>
                  <a:pt x="1647513" y="1942882"/>
                </a:lnTo>
                <a:lnTo>
                  <a:pt x="1608472" y="1966585"/>
                </a:lnTo>
                <a:lnTo>
                  <a:pt x="1568347" y="1988659"/>
                </a:lnTo>
                <a:lnTo>
                  <a:pt x="1527186" y="2009058"/>
                </a:lnTo>
                <a:lnTo>
                  <a:pt x="1485036" y="2027735"/>
                </a:lnTo>
                <a:lnTo>
                  <a:pt x="1441943" y="2044644"/>
                </a:lnTo>
                <a:lnTo>
                  <a:pt x="1397956" y="2059738"/>
                </a:lnTo>
                <a:lnTo>
                  <a:pt x="1353121" y="2072971"/>
                </a:lnTo>
                <a:lnTo>
                  <a:pt x="1307486" y="2084296"/>
                </a:lnTo>
                <a:lnTo>
                  <a:pt x="1261097" y="2093666"/>
                </a:lnTo>
                <a:lnTo>
                  <a:pt x="1214002" y="2101035"/>
                </a:lnTo>
                <a:lnTo>
                  <a:pt x="1166248" y="2106356"/>
                </a:lnTo>
                <a:lnTo>
                  <a:pt x="1117882" y="2109583"/>
                </a:lnTo>
                <a:lnTo>
                  <a:pt x="1068951" y="2110669"/>
                </a:lnTo>
                <a:lnTo>
                  <a:pt x="1020021" y="2109583"/>
                </a:lnTo>
                <a:lnTo>
                  <a:pt x="971655" y="2106356"/>
                </a:lnTo>
                <a:lnTo>
                  <a:pt x="923901" y="2101035"/>
                </a:lnTo>
                <a:lnTo>
                  <a:pt x="876806" y="2093666"/>
                </a:lnTo>
                <a:lnTo>
                  <a:pt x="830417" y="2084296"/>
                </a:lnTo>
                <a:lnTo>
                  <a:pt x="784782" y="2072971"/>
                </a:lnTo>
                <a:lnTo>
                  <a:pt x="739947" y="2059738"/>
                </a:lnTo>
                <a:lnTo>
                  <a:pt x="695959" y="2044644"/>
                </a:lnTo>
                <a:lnTo>
                  <a:pt x="652867" y="2027735"/>
                </a:lnTo>
                <a:lnTo>
                  <a:pt x="610717" y="2009058"/>
                </a:lnTo>
                <a:lnTo>
                  <a:pt x="569556" y="1988659"/>
                </a:lnTo>
                <a:lnTo>
                  <a:pt x="529431" y="1966585"/>
                </a:lnTo>
                <a:lnTo>
                  <a:pt x="490390" y="1942882"/>
                </a:lnTo>
                <a:lnTo>
                  <a:pt x="452479" y="1917597"/>
                </a:lnTo>
                <a:lnTo>
                  <a:pt x="415747" y="1890776"/>
                </a:lnTo>
                <a:lnTo>
                  <a:pt x="380239" y="1862467"/>
                </a:lnTo>
                <a:lnTo>
                  <a:pt x="346004" y="1832716"/>
                </a:lnTo>
                <a:lnTo>
                  <a:pt x="313088" y="1801568"/>
                </a:lnTo>
                <a:lnTo>
                  <a:pt x="281539" y="1769072"/>
                </a:lnTo>
                <a:lnTo>
                  <a:pt x="251404" y="1735273"/>
                </a:lnTo>
                <a:lnTo>
                  <a:pt x="222729" y="1700218"/>
                </a:lnTo>
                <a:lnTo>
                  <a:pt x="195563" y="1663953"/>
                </a:lnTo>
                <a:lnTo>
                  <a:pt x="169951" y="1626525"/>
                </a:lnTo>
                <a:lnTo>
                  <a:pt x="145943" y="1587982"/>
                </a:lnTo>
                <a:lnTo>
                  <a:pt x="123584" y="1548368"/>
                </a:lnTo>
                <a:lnTo>
                  <a:pt x="102921" y="1507731"/>
                </a:lnTo>
                <a:lnTo>
                  <a:pt x="84003" y="1466118"/>
                </a:lnTo>
                <a:lnTo>
                  <a:pt x="66876" y="1423574"/>
                </a:lnTo>
                <a:lnTo>
                  <a:pt x="51587" y="1380148"/>
                </a:lnTo>
                <a:lnTo>
                  <a:pt x="38183" y="1335884"/>
                </a:lnTo>
                <a:lnTo>
                  <a:pt x="26713" y="1290830"/>
                </a:lnTo>
                <a:lnTo>
                  <a:pt x="17222" y="1245032"/>
                </a:lnTo>
                <a:lnTo>
                  <a:pt x="9758" y="1198537"/>
                </a:lnTo>
                <a:lnTo>
                  <a:pt x="4368" y="1151391"/>
                </a:lnTo>
                <a:lnTo>
                  <a:pt x="1099" y="1103641"/>
                </a:lnTo>
                <a:lnTo>
                  <a:pt x="0" y="1055334"/>
                </a:lnTo>
                <a:close/>
              </a:path>
            </a:pathLst>
          </a:custGeom>
          <a:ln w="204258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96147" y="674115"/>
            <a:ext cx="626046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Electrical servomotors for</a:t>
            </a:r>
            <a:r>
              <a:rPr spc="-15" dirty="0"/>
              <a:t> </a:t>
            </a:r>
            <a:r>
              <a:rPr spc="10" dirty="0"/>
              <a:t>robots</a:t>
            </a:r>
          </a:p>
        </p:txBody>
      </p:sp>
      <p:sp>
        <p:nvSpPr>
          <p:cNvPr id="11" name="object 11"/>
          <p:cNvSpPr/>
          <p:nvPr/>
        </p:nvSpPr>
        <p:spPr>
          <a:xfrm>
            <a:off x="2297358" y="2961216"/>
            <a:ext cx="640080" cy="1130300"/>
          </a:xfrm>
          <a:custGeom>
            <a:avLst/>
            <a:gdLst/>
            <a:ahLst/>
            <a:cxnLst/>
            <a:rect l="l" t="t" r="r" b="b"/>
            <a:pathLst>
              <a:path w="640080" h="1130300">
                <a:moveTo>
                  <a:pt x="0" y="1130229"/>
                </a:moveTo>
                <a:lnTo>
                  <a:pt x="640009" y="1130229"/>
                </a:lnTo>
                <a:lnTo>
                  <a:pt x="640009" y="0"/>
                </a:lnTo>
                <a:lnTo>
                  <a:pt x="0" y="0"/>
                </a:lnTo>
                <a:lnTo>
                  <a:pt x="0" y="1130229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97358" y="2961216"/>
            <a:ext cx="640080" cy="1130300"/>
          </a:xfrm>
          <a:custGeom>
            <a:avLst/>
            <a:gdLst/>
            <a:ahLst/>
            <a:cxnLst/>
            <a:rect l="l" t="t" r="r" b="b"/>
            <a:pathLst>
              <a:path w="640080" h="1130300">
                <a:moveTo>
                  <a:pt x="0" y="0"/>
                </a:moveTo>
                <a:lnTo>
                  <a:pt x="640009" y="0"/>
                </a:lnTo>
                <a:lnTo>
                  <a:pt x="640009" y="1130229"/>
                </a:lnTo>
                <a:lnTo>
                  <a:pt x="0" y="1130229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7149" y="4227617"/>
            <a:ext cx="327025" cy="313690"/>
          </a:xfrm>
          <a:custGeom>
            <a:avLst/>
            <a:gdLst/>
            <a:ahLst/>
            <a:cxnLst/>
            <a:rect l="l" t="t" r="r" b="b"/>
            <a:pathLst>
              <a:path w="327025" h="313689">
                <a:moveTo>
                  <a:pt x="0" y="313196"/>
                </a:moveTo>
                <a:lnTo>
                  <a:pt x="326813" y="313196"/>
                </a:lnTo>
                <a:lnTo>
                  <a:pt x="326813" y="0"/>
                </a:lnTo>
                <a:lnTo>
                  <a:pt x="0" y="0"/>
                </a:lnTo>
                <a:lnTo>
                  <a:pt x="0" y="313196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47149" y="4227617"/>
            <a:ext cx="327025" cy="313690"/>
          </a:xfrm>
          <a:custGeom>
            <a:avLst/>
            <a:gdLst/>
            <a:ahLst/>
            <a:cxnLst/>
            <a:rect l="l" t="t" r="r" b="b"/>
            <a:pathLst>
              <a:path w="327025" h="313689">
                <a:moveTo>
                  <a:pt x="0" y="0"/>
                </a:moveTo>
                <a:lnTo>
                  <a:pt x="326813" y="0"/>
                </a:lnTo>
                <a:lnTo>
                  <a:pt x="326813" y="313196"/>
                </a:lnTo>
                <a:lnTo>
                  <a:pt x="0" y="313196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47149" y="2511847"/>
            <a:ext cx="327025" cy="313690"/>
          </a:xfrm>
          <a:custGeom>
            <a:avLst/>
            <a:gdLst/>
            <a:ahLst/>
            <a:cxnLst/>
            <a:rect l="l" t="t" r="r" b="b"/>
            <a:pathLst>
              <a:path w="327025" h="313689">
                <a:moveTo>
                  <a:pt x="0" y="313196"/>
                </a:moveTo>
                <a:lnTo>
                  <a:pt x="326813" y="313196"/>
                </a:lnTo>
                <a:lnTo>
                  <a:pt x="326813" y="0"/>
                </a:lnTo>
                <a:lnTo>
                  <a:pt x="0" y="0"/>
                </a:lnTo>
                <a:lnTo>
                  <a:pt x="0" y="313196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47149" y="2511847"/>
            <a:ext cx="327025" cy="313690"/>
          </a:xfrm>
          <a:custGeom>
            <a:avLst/>
            <a:gdLst/>
            <a:ahLst/>
            <a:cxnLst/>
            <a:rect l="l" t="t" r="r" b="b"/>
            <a:pathLst>
              <a:path w="327025" h="313689">
                <a:moveTo>
                  <a:pt x="0" y="0"/>
                </a:moveTo>
                <a:lnTo>
                  <a:pt x="326813" y="0"/>
                </a:lnTo>
                <a:lnTo>
                  <a:pt x="326813" y="313196"/>
                </a:lnTo>
                <a:lnTo>
                  <a:pt x="0" y="313196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01845" y="3917220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5" h="452754">
                <a:moveTo>
                  <a:pt x="217587" y="0"/>
                </a:moveTo>
                <a:lnTo>
                  <a:pt x="0" y="225272"/>
                </a:lnTo>
                <a:lnTo>
                  <a:pt x="235066" y="452320"/>
                </a:lnTo>
                <a:lnTo>
                  <a:pt x="452654" y="227048"/>
                </a:lnTo>
                <a:lnTo>
                  <a:pt x="217587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01846" y="3917220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5" h="452754">
                <a:moveTo>
                  <a:pt x="217587" y="0"/>
                </a:moveTo>
                <a:lnTo>
                  <a:pt x="452653" y="227047"/>
                </a:lnTo>
                <a:lnTo>
                  <a:pt x="235066" y="452319"/>
                </a:lnTo>
                <a:lnTo>
                  <a:pt x="0" y="225272"/>
                </a:lnTo>
                <a:lnTo>
                  <a:pt x="217587" y="0"/>
                </a:lnTo>
                <a:close/>
              </a:path>
            </a:pathLst>
          </a:custGeom>
          <a:ln w="10212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93845" y="2683121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5">
                <a:moveTo>
                  <a:pt x="217586" y="0"/>
                </a:moveTo>
                <a:lnTo>
                  <a:pt x="0" y="225272"/>
                </a:lnTo>
                <a:lnTo>
                  <a:pt x="235066" y="452319"/>
                </a:lnTo>
                <a:lnTo>
                  <a:pt x="452653" y="227048"/>
                </a:lnTo>
                <a:lnTo>
                  <a:pt x="217586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93845" y="2683121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5">
                <a:moveTo>
                  <a:pt x="217587" y="0"/>
                </a:moveTo>
                <a:lnTo>
                  <a:pt x="452653" y="227047"/>
                </a:lnTo>
                <a:lnTo>
                  <a:pt x="235066" y="452319"/>
                </a:lnTo>
                <a:lnTo>
                  <a:pt x="0" y="225272"/>
                </a:lnTo>
                <a:lnTo>
                  <a:pt x="217587" y="0"/>
                </a:lnTo>
                <a:close/>
              </a:path>
            </a:pathLst>
          </a:custGeom>
          <a:ln w="10212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79865" y="3904074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4">
                <a:moveTo>
                  <a:pt x="230110" y="0"/>
                </a:moveTo>
                <a:lnTo>
                  <a:pt x="0" y="232069"/>
                </a:lnTo>
                <a:lnTo>
                  <a:pt x="222399" y="452591"/>
                </a:lnTo>
                <a:lnTo>
                  <a:pt x="452509" y="220522"/>
                </a:lnTo>
                <a:lnTo>
                  <a:pt x="23011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79865" y="3904074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4">
                <a:moveTo>
                  <a:pt x="230110" y="0"/>
                </a:moveTo>
                <a:lnTo>
                  <a:pt x="0" y="232069"/>
                </a:lnTo>
                <a:lnTo>
                  <a:pt x="222399" y="452591"/>
                </a:lnTo>
                <a:lnTo>
                  <a:pt x="452510" y="220522"/>
                </a:lnTo>
                <a:lnTo>
                  <a:pt x="230110" y="0"/>
                </a:lnTo>
                <a:close/>
              </a:path>
            </a:pathLst>
          </a:custGeom>
          <a:ln w="10212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61501" y="2695995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5" h="452755">
                <a:moveTo>
                  <a:pt x="230110" y="0"/>
                </a:moveTo>
                <a:lnTo>
                  <a:pt x="0" y="232069"/>
                </a:lnTo>
                <a:lnTo>
                  <a:pt x="222399" y="452592"/>
                </a:lnTo>
                <a:lnTo>
                  <a:pt x="452509" y="220522"/>
                </a:lnTo>
                <a:lnTo>
                  <a:pt x="23011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61501" y="2695995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5" h="452755">
                <a:moveTo>
                  <a:pt x="230110" y="0"/>
                </a:moveTo>
                <a:lnTo>
                  <a:pt x="0" y="232069"/>
                </a:lnTo>
                <a:lnTo>
                  <a:pt x="222399" y="452591"/>
                </a:lnTo>
                <a:lnTo>
                  <a:pt x="452510" y="220522"/>
                </a:lnTo>
                <a:lnTo>
                  <a:pt x="230110" y="0"/>
                </a:lnTo>
                <a:close/>
              </a:path>
            </a:pathLst>
          </a:custGeom>
          <a:ln w="10212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96072" y="3362923"/>
            <a:ext cx="313690" cy="327025"/>
          </a:xfrm>
          <a:custGeom>
            <a:avLst/>
            <a:gdLst/>
            <a:ahLst/>
            <a:cxnLst/>
            <a:rect l="l" t="t" r="r" b="b"/>
            <a:pathLst>
              <a:path w="313689" h="327025">
                <a:moveTo>
                  <a:pt x="0" y="326813"/>
                </a:moveTo>
                <a:lnTo>
                  <a:pt x="313196" y="326813"/>
                </a:lnTo>
                <a:lnTo>
                  <a:pt x="313196" y="0"/>
                </a:lnTo>
                <a:lnTo>
                  <a:pt x="0" y="0"/>
                </a:lnTo>
                <a:lnTo>
                  <a:pt x="0" y="326813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96072" y="3362924"/>
            <a:ext cx="313690" cy="327025"/>
          </a:xfrm>
          <a:custGeom>
            <a:avLst/>
            <a:gdLst/>
            <a:ahLst/>
            <a:cxnLst/>
            <a:rect l="l" t="t" r="r" b="b"/>
            <a:pathLst>
              <a:path w="313689" h="327025">
                <a:moveTo>
                  <a:pt x="313196" y="0"/>
                </a:moveTo>
                <a:lnTo>
                  <a:pt x="313196" y="326813"/>
                </a:lnTo>
                <a:lnTo>
                  <a:pt x="0" y="326813"/>
                </a:lnTo>
                <a:lnTo>
                  <a:pt x="0" y="0"/>
                </a:lnTo>
                <a:lnTo>
                  <a:pt x="313196" y="0"/>
                </a:lnTo>
                <a:close/>
              </a:path>
            </a:pathLst>
          </a:custGeom>
          <a:ln w="10212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1842" y="3362923"/>
            <a:ext cx="313690" cy="327025"/>
          </a:xfrm>
          <a:custGeom>
            <a:avLst/>
            <a:gdLst/>
            <a:ahLst/>
            <a:cxnLst/>
            <a:rect l="l" t="t" r="r" b="b"/>
            <a:pathLst>
              <a:path w="313689" h="327025">
                <a:moveTo>
                  <a:pt x="0" y="326813"/>
                </a:moveTo>
                <a:lnTo>
                  <a:pt x="313196" y="326813"/>
                </a:lnTo>
                <a:lnTo>
                  <a:pt x="313196" y="0"/>
                </a:lnTo>
                <a:lnTo>
                  <a:pt x="0" y="0"/>
                </a:lnTo>
                <a:lnTo>
                  <a:pt x="0" y="326813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11842" y="3362924"/>
            <a:ext cx="313690" cy="327025"/>
          </a:xfrm>
          <a:custGeom>
            <a:avLst/>
            <a:gdLst/>
            <a:ahLst/>
            <a:cxnLst/>
            <a:rect l="l" t="t" r="r" b="b"/>
            <a:pathLst>
              <a:path w="313689" h="327025">
                <a:moveTo>
                  <a:pt x="313196" y="0"/>
                </a:moveTo>
                <a:lnTo>
                  <a:pt x="313196" y="326813"/>
                </a:lnTo>
                <a:lnTo>
                  <a:pt x="0" y="326813"/>
                </a:lnTo>
                <a:lnTo>
                  <a:pt x="0" y="0"/>
                </a:lnTo>
                <a:lnTo>
                  <a:pt x="313196" y="0"/>
                </a:lnTo>
                <a:close/>
              </a:path>
            </a:pathLst>
          </a:custGeom>
          <a:ln w="10212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11818" y="3356115"/>
            <a:ext cx="68580" cy="313690"/>
          </a:xfrm>
          <a:custGeom>
            <a:avLst/>
            <a:gdLst/>
            <a:ahLst/>
            <a:cxnLst/>
            <a:rect l="l" t="t" r="r" b="b"/>
            <a:pathLst>
              <a:path w="68580" h="313689">
                <a:moveTo>
                  <a:pt x="68086" y="0"/>
                </a:moveTo>
                <a:lnTo>
                  <a:pt x="0" y="313196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52670" y="3356115"/>
            <a:ext cx="68580" cy="313690"/>
          </a:xfrm>
          <a:custGeom>
            <a:avLst/>
            <a:gdLst/>
            <a:ahLst/>
            <a:cxnLst/>
            <a:rect l="l" t="t" r="r" b="b"/>
            <a:pathLst>
              <a:path w="68580" h="313689">
                <a:moveTo>
                  <a:pt x="68086" y="0"/>
                </a:moveTo>
                <a:lnTo>
                  <a:pt x="0" y="313196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07140" y="3356115"/>
            <a:ext cx="68580" cy="313690"/>
          </a:xfrm>
          <a:custGeom>
            <a:avLst/>
            <a:gdLst/>
            <a:ahLst/>
            <a:cxnLst/>
            <a:rect l="l" t="t" r="r" b="b"/>
            <a:pathLst>
              <a:path w="68580" h="313689">
                <a:moveTo>
                  <a:pt x="68086" y="0"/>
                </a:moveTo>
                <a:lnTo>
                  <a:pt x="0" y="313196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18650" y="3356115"/>
            <a:ext cx="68580" cy="313690"/>
          </a:xfrm>
          <a:custGeom>
            <a:avLst/>
            <a:gdLst/>
            <a:ahLst/>
            <a:cxnLst/>
            <a:rect l="l" t="t" r="r" b="b"/>
            <a:pathLst>
              <a:path w="68579" h="313689">
                <a:moveTo>
                  <a:pt x="68086" y="0"/>
                </a:moveTo>
                <a:lnTo>
                  <a:pt x="0" y="313196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59503" y="3356115"/>
            <a:ext cx="68580" cy="313690"/>
          </a:xfrm>
          <a:custGeom>
            <a:avLst/>
            <a:gdLst/>
            <a:ahLst/>
            <a:cxnLst/>
            <a:rect l="l" t="t" r="r" b="b"/>
            <a:pathLst>
              <a:path w="68579" h="313689">
                <a:moveTo>
                  <a:pt x="68086" y="0"/>
                </a:moveTo>
                <a:lnTo>
                  <a:pt x="0" y="313196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13971" y="3356115"/>
            <a:ext cx="68580" cy="313690"/>
          </a:xfrm>
          <a:custGeom>
            <a:avLst/>
            <a:gdLst/>
            <a:ahLst/>
            <a:cxnLst/>
            <a:rect l="l" t="t" r="r" b="b"/>
            <a:pathLst>
              <a:path w="68579" h="313689">
                <a:moveTo>
                  <a:pt x="68086" y="0"/>
                </a:moveTo>
                <a:lnTo>
                  <a:pt x="0" y="313196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44154" y="2280355"/>
            <a:ext cx="2519680" cy="2492375"/>
          </a:xfrm>
          <a:custGeom>
            <a:avLst/>
            <a:gdLst/>
            <a:ahLst/>
            <a:cxnLst/>
            <a:rect l="l" t="t" r="r" b="b"/>
            <a:pathLst>
              <a:path w="2519679" h="2492375">
                <a:moveTo>
                  <a:pt x="0" y="1245975"/>
                </a:moveTo>
                <a:lnTo>
                  <a:pt x="909" y="1198183"/>
                </a:lnTo>
                <a:lnTo>
                  <a:pt x="3616" y="1150845"/>
                </a:lnTo>
                <a:lnTo>
                  <a:pt x="8088" y="1103995"/>
                </a:lnTo>
                <a:lnTo>
                  <a:pt x="14291" y="1057664"/>
                </a:lnTo>
                <a:lnTo>
                  <a:pt x="22195" y="1011886"/>
                </a:lnTo>
                <a:lnTo>
                  <a:pt x="31765" y="966691"/>
                </a:lnTo>
                <a:lnTo>
                  <a:pt x="42969" y="922113"/>
                </a:lnTo>
                <a:lnTo>
                  <a:pt x="55775" y="878183"/>
                </a:lnTo>
                <a:lnTo>
                  <a:pt x="70151" y="834935"/>
                </a:lnTo>
                <a:lnTo>
                  <a:pt x="86062" y="792399"/>
                </a:lnTo>
                <a:lnTo>
                  <a:pt x="103478" y="750609"/>
                </a:lnTo>
                <a:lnTo>
                  <a:pt x="122364" y="709597"/>
                </a:lnTo>
                <a:lnTo>
                  <a:pt x="142689" y="669395"/>
                </a:lnTo>
                <a:lnTo>
                  <a:pt x="164420" y="630035"/>
                </a:lnTo>
                <a:lnTo>
                  <a:pt x="187525" y="591549"/>
                </a:lnTo>
                <a:lnTo>
                  <a:pt x="211970" y="553970"/>
                </a:lnTo>
                <a:lnTo>
                  <a:pt x="237723" y="517331"/>
                </a:lnTo>
                <a:lnTo>
                  <a:pt x="264752" y="481662"/>
                </a:lnTo>
                <a:lnTo>
                  <a:pt x="293023" y="446997"/>
                </a:lnTo>
                <a:lnTo>
                  <a:pt x="322505" y="413368"/>
                </a:lnTo>
                <a:lnTo>
                  <a:pt x="353165" y="380807"/>
                </a:lnTo>
                <a:lnTo>
                  <a:pt x="384969" y="349347"/>
                </a:lnTo>
                <a:lnTo>
                  <a:pt x="417886" y="319019"/>
                </a:lnTo>
                <a:lnTo>
                  <a:pt x="451882" y="289856"/>
                </a:lnTo>
                <a:lnTo>
                  <a:pt x="486926" y="261890"/>
                </a:lnTo>
                <a:lnTo>
                  <a:pt x="522984" y="235153"/>
                </a:lnTo>
                <a:lnTo>
                  <a:pt x="560025" y="209678"/>
                </a:lnTo>
                <a:lnTo>
                  <a:pt x="598014" y="185497"/>
                </a:lnTo>
                <a:lnTo>
                  <a:pt x="636920" y="162643"/>
                </a:lnTo>
                <a:lnTo>
                  <a:pt x="676711" y="141147"/>
                </a:lnTo>
                <a:lnTo>
                  <a:pt x="717352" y="121041"/>
                </a:lnTo>
                <a:lnTo>
                  <a:pt x="758813" y="102359"/>
                </a:lnTo>
                <a:lnTo>
                  <a:pt x="801059" y="85132"/>
                </a:lnTo>
                <a:lnTo>
                  <a:pt x="844060" y="69392"/>
                </a:lnTo>
                <a:lnTo>
                  <a:pt x="887781" y="55173"/>
                </a:lnTo>
                <a:lnTo>
                  <a:pt x="932191" y="42505"/>
                </a:lnTo>
                <a:lnTo>
                  <a:pt x="977256" y="31421"/>
                </a:lnTo>
                <a:lnTo>
                  <a:pt x="1022945" y="21955"/>
                </a:lnTo>
                <a:lnTo>
                  <a:pt x="1069224" y="14137"/>
                </a:lnTo>
                <a:lnTo>
                  <a:pt x="1116061" y="8000"/>
                </a:lnTo>
                <a:lnTo>
                  <a:pt x="1163423" y="3577"/>
                </a:lnTo>
                <a:lnTo>
                  <a:pt x="1211278" y="899"/>
                </a:lnTo>
                <a:lnTo>
                  <a:pt x="1259592" y="0"/>
                </a:lnTo>
                <a:lnTo>
                  <a:pt x="1307907" y="899"/>
                </a:lnTo>
                <a:lnTo>
                  <a:pt x="1355762" y="3577"/>
                </a:lnTo>
                <a:lnTo>
                  <a:pt x="1403124" y="8000"/>
                </a:lnTo>
                <a:lnTo>
                  <a:pt x="1449961" y="14137"/>
                </a:lnTo>
                <a:lnTo>
                  <a:pt x="1496240" y="21955"/>
                </a:lnTo>
                <a:lnTo>
                  <a:pt x="1541929" y="31421"/>
                </a:lnTo>
                <a:lnTo>
                  <a:pt x="1586994" y="42505"/>
                </a:lnTo>
                <a:lnTo>
                  <a:pt x="1631404" y="55173"/>
                </a:lnTo>
                <a:lnTo>
                  <a:pt x="1675125" y="69392"/>
                </a:lnTo>
                <a:lnTo>
                  <a:pt x="1718125" y="85132"/>
                </a:lnTo>
                <a:lnTo>
                  <a:pt x="1760372" y="102359"/>
                </a:lnTo>
                <a:lnTo>
                  <a:pt x="1801832" y="121041"/>
                </a:lnTo>
                <a:lnTo>
                  <a:pt x="1842474" y="141147"/>
                </a:lnTo>
                <a:lnTo>
                  <a:pt x="1882264" y="162643"/>
                </a:lnTo>
                <a:lnTo>
                  <a:pt x="1921170" y="185497"/>
                </a:lnTo>
                <a:lnTo>
                  <a:pt x="1959160" y="209678"/>
                </a:lnTo>
                <a:lnTo>
                  <a:pt x="1996200" y="235153"/>
                </a:lnTo>
                <a:lnTo>
                  <a:pt x="2032258" y="261890"/>
                </a:lnTo>
                <a:lnTo>
                  <a:pt x="2067302" y="289856"/>
                </a:lnTo>
                <a:lnTo>
                  <a:pt x="2101299" y="319019"/>
                </a:lnTo>
                <a:lnTo>
                  <a:pt x="2134216" y="349347"/>
                </a:lnTo>
                <a:lnTo>
                  <a:pt x="2166020" y="380807"/>
                </a:lnTo>
                <a:lnTo>
                  <a:pt x="2196679" y="413368"/>
                </a:lnTo>
                <a:lnTo>
                  <a:pt x="2226161" y="446997"/>
                </a:lnTo>
                <a:lnTo>
                  <a:pt x="2254433" y="481662"/>
                </a:lnTo>
                <a:lnTo>
                  <a:pt x="2281462" y="517331"/>
                </a:lnTo>
                <a:lnTo>
                  <a:pt x="2307215" y="553970"/>
                </a:lnTo>
                <a:lnTo>
                  <a:pt x="2331660" y="591549"/>
                </a:lnTo>
                <a:lnTo>
                  <a:pt x="2354764" y="630035"/>
                </a:lnTo>
                <a:lnTo>
                  <a:pt x="2376495" y="669395"/>
                </a:lnTo>
                <a:lnTo>
                  <a:pt x="2396821" y="709597"/>
                </a:lnTo>
                <a:lnTo>
                  <a:pt x="2415707" y="750609"/>
                </a:lnTo>
                <a:lnTo>
                  <a:pt x="2433123" y="792399"/>
                </a:lnTo>
                <a:lnTo>
                  <a:pt x="2449034" y="834935"/>
                </a:lnTo>
                <a:lnTo>
                  <a:pt x="2463409" y="878183"/>
                </a:lnTo>
                <a:lnTo>
                  <a:pt x="2476215" y="922113"/>
                </a:lnTo>
                <a:lnTo>
                  <a:pt x="2487420" y="966691"/>
                </a:lnTo>
                <a:lnTo>
                  <a:pt x="2496990" y="1011886"/>
                </a:lnTo>
                <a:lnTo>
                  <a:pt x="2504893" y="1057664"/>
                </a:lnTo>
                <a:lnTo>
                  <a:pt x="2511097" y="1103995"/>
                </a:lnTo>
                <a:lnTo>
                  <a:pt x="2515569" y="1150845"/>
                </a:lnTo>
                <a:lnTo>
                  <a:pt x="2518276" y="1198183"/>
                </a:lnTo>
                <a:lnTo>
                  <a:pt x="2519185" y="1245975"/>
                </a:lnTo>
                <a:lnTo>
                  <a:pt x="2518276" y="1293768"/>
                </a:lnTo>
                <a:lnTo>
                  <a:pt x="2515569" y="1341105"/>
                </a:lnTo>
                <a:lnTo>
                  <a:pt x="2511097" y="1387955"/>
                </a:lnTo>
                <a:lnTo>
                  <a:pt x="2504893" y="1434286"/>
                </a:lnTo>
                <a:lnTo>
                  <a:pt x="2496990" y="1480064"/>
                </a:lnTo>
                <a:lnTo>
                  <a:pt x="2487420" y="1525259"/>
                </a:lnTo>
                <a:lnTo>
                  <a:pt x="2476215" y="1569837"/>
                </a:lnTo>
                <a:lnTo>
                  <a:pt x="2463409" y="1613767"/>
                </a:lnTo>
                <a:lnTo>
                  <a:pt x="2449034" y="1657015"/>
                </a:lnTo>
                <a:lnTo>
                  <a:pt x="2433123" y="1699551"/>
                </a:lnTo>
                <a:lnTo>
                  <a:pt x="2415707" y="1741341"/>
                </a:lnTo>
                <a:lnTo>
                  <a:pt x="2396821" y="1782353"/>
                </a:lnTo>
                <a:lnTo>
                  <a:pt x="2376495" y="1822555"/>
                </a:lnTo>
                <a:lnTo>
                  <a:pt x="2354764" y="1861915"/>
                </a:lnTo>
                <a:lnTo>
                  <a:pt x="2331660" y="1900401"/>
                </a:lnTo>
                <a:lnTo>
                  <a:pt x="2307215" y="1937980"/>
                </a:lnTo>
                <a:lnTo>
                  <a:pt x="2281462" y="1974620"/>
                </a:lnTo>
                <a:lnTo>
                  <a:pt x="2254433" y="2010288"/>
                </a:lnTo>
                <a:lnTo>
                  <a:pt x="2226161" y="2044953"/>
                </a:lnTo>
                <a:lnTo>
                  <a:pt x="2196679" y="2078582"/>
                </a:lnTo>
                <a:lnTo>
                  <a:pt x="2166020" y="2111143"/>
                </a:lnTo>
                <a:lnTo>
                  <a:pt x="2134216" y="2142604"/>
                </a:lnTo>
                <a:lnTo>
                  <a:pt x="2101299" y="2172932"/>
                </a:lnTo>
                <a:lnTo>
                  <a:pt x="2067302" y="2202095"/>
                </a:lnTo>
                <a:lnTo>
                  <a:pt x="2032258" y="2230061"/>
                </a:lnTo>
                <a:lnTo>
                  <a:pt x="1996200" y="2256797"/>
                </a:lnTo>
                <a:lnTo>
                  <a:pt x="1959160" y="2282272"/>
                </a:lnTo>
                <a:lnTo>
                  <a:pt x="1921170" y="2306453"/>
                </a:lnTo>
                <a:lnTo>
                  <a:pt x="1882264" y="2329307"/>
                </a:lnTo>
                <a:lnTo>
                  <a:pt x="1842474" y="2350804"/>
                </a:lnTo>
                <a:lnTo>
                  <a:pt x="1801832" y="2370909"/>
                </a:lnTo>
                <a:lnTo>
                  <a:pt x="1760372" y="2389591"/>
                </a:lnTo>
                <a:lnTo>
                  <a:pt x="1718125" y="2406819"/>
                </a:lnTo>
                <a:lnTo>
                  <a:pt x="1675125" y="2422558"/>
                </a:lnTo>
                <a:lnTo>
                  <a:pt x="1631404" y="2436778"/>
                </a:lnTo>
                <a:lnTo>
                  <a:pt x="1586994" y="2449446"/>
                </a:lnTo>
                <a:lnTo>
                  <a:pt x="1541929" y="2460529"/>
                </a:lnTo>
                <a:lnTo>
                  <a:pt x="1496240" y="2469996"/>
                </a:lnTo>
                <a:lnTo>
                  <a:pt x="1449961" y="2477813"/>
                </a:lnTo>
                <a:lnTo>
                  <a:pt x="1403124" y="2483950"/>
                </a:lnTo>
                <a:lnTo>
                  <a:pt x="1355762" y="2488374"/>
                </a:lnTo>
                <a:lnTo>
                  <a:pt x="1307907" y="2491051"/>
                </a:lnTo>
                <a:lnTo>
                  <a:pt x="1259592" y="2491951"/>
                </a:lnTo>
                <a:lnTo>
                  <a:pt x="1211278" y="2491051"/>
                </a:lnTo>
                <a:lnTo>
                  <a:pt x="1163423" y="2488374"/>
                </a:lnTo>
                <a:lnTo>
                  <a:pt x="1116061" y="2483950"/>
                </a:lnTo>
                <a:lnTo>
                  <a:pt x="1069224" y="2477813"/>
                </a:lnTo>
                <a:lnTo>
                  <a:pt x="1022945" y="2469996"/>
                </a:lnTo>
                <a:lnTo>
                  <a:pt x="977256" y="2460529"/>
                </a:lnTo>
                <a:lnTo>
                  <a:pt x="932191" y="2449446"/>
                </a:lnTo>
                <a:lnTo>
                  <a:pt x="887781" y="2436778"/>
                </a:lnTo>
                <a:lnTo>
                  <a:pt x="844060" y="2422558"/>
                </a:lnTo>
                <a:lnTo>
                  <a:pt x="801059" y="2406819"/>
                </a:lnTo>
                <a:lnTo>
                  <a:pt x="758813" y="2389591"/>
                </a:lnTo>
                <a:lnTo>
                  <a:pt x="717352" y="2370909"/>
                </a:lnTo>
                <a:lnTo>
                  <a:pt x="676711" y="2350804"/>
                </a:lnTo>
                <a:lnTo>
                  <a:pt x="636920" y="2329307"/>
                </a:lnTo>
                <a:lnTo>
                  <a:pt x="598014" y="2306453"/>
                </a:lnTo>
                <a:lnTo>
                  <a:pt x="560025" y="2282272"/>
                </a:lnTo>
                <a:lnTo>
                  <a:pt x="522984" y="2256797"/>
                </a:lnTo>
                <a:lnTo>
                  <a:pt x="486926" y="2230061"/>
                </a:lnTo>
                <a:lnTo>
                  <a:pt x="451882" y="2202095"/>
                </a:lnTo>
                <a:lnTo>
                  <a:pt x="417886" y="2172932"/>
                </a:lnTo>
                <a:lnTo>
                  <a:pt x="384969" y="2142604"/>
                </a:lnTo>
                <a:lnTo>
                  <a:pt x="353165" y="2111143"/>
                </a:lnTo>
                <a:lnTo>
                  <a:pt x="322505" y="2078582"/>
                </a:lnTo>
                <a:lnTo>
                  <a:pt x="293023" y="2044953"/>
                </a:lnTo>
                <a:lnTo>
                  <a:pt x="264752" y="2010288"/>
                </a:lnTo>
                <a:lnTo>
                  <a:pt x="237723" y="1974620"/>
                </a:lnTo>
                <a:lnTo>
                  <a:pt x="211970" y="1937980"/>
                </a:lnTo>
                <a:lnTo>
                  <a:pt x="187525" y="1900401"/>
                </a:lnTo>
                <a:lnTo>
                  <a:pt x="164420" y="1861915"/>
                </a:lnTo>
                <a:lnTo>
                  <a:pt x="142689" y="1822555"/>
                </a:lnTo>
                <a:lnTo>
                  <a:pt x="122364" y="1782353"/>
                </a:lnTo>
                <a:lnTo>
                  <a:pt x="103478" y="1741341"/>
                </a:lnTo>
                <a:lnTo>
                  <a:pt x="86062" y="1699551"/>
                </a:lnTo>
                <a:lnTo>
                  <a:pt x="70151" y="1657015"/>
                </a:lnTo>
                <a:lnTo>
                  <a:pt x="55775" y="1613767"/>
                </a:lnTo>
                <a:lnTo>
                  <a:pt x="42969" y="1569837"/>
                </a:lnTo>
                <a:lnTo>
                  <a:pt x="31765" y="1525259"/>
                </a:lnTo>
                <a:lnTo>
                  <a:pt x="22195" y="1480064"/>
                </a:lnTo>
                <a:lnTo>
                  <a:pt x="14291" y="1434286"/>
                </a:lnTo>
                <a:lnTo>
                  <a:pt x="8088" y="1387955"/>
                </a:lnTo>
                <a:lnTo>
                  <a:pt x="3616" y="1341105"/>
                </a:lnTo>
                <a:lnTo>
                  <a:pt x="909" y="1293768"/>
                </a:lnTo>
                <a:lnTo>
                  <a:pt x="0" y="1245975"/>
                </a:lnTo>
                <a:close/>
              </a:path>
            </a:pathLst>
          </a:custGeom>
          <a:ln w="408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90886" y="2811083"/>
            <a:ext cx="212725" cy="240665"/>
          </a:xfrm>
          <a:custGeom>
            <a:avLst/>
            <a:gdLst/>
            <a:ahLst/>
            <a:cxnLst/>
            <a:rect l="l" t="t" r="r" b="b"/>
            <a:pathLst>
              <a:path w="212725" h="240664">
                <a:moveTo>
                  <a:pt x="212294" y="0"/>
                </a:moveTo>
                <a:lnTo>
                  <a:pt x="0" y="240122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6542" y="2831023"/>
            <a:ext cx="212725" cy="240665"/>
          </a:xfrm>
          <a:custGeom>
            <a:avLst/>
            <a:gdLst/>
            <a:ahLst/>
            <a:cxnLst/>
            <a:rect l="l" t="t" r="r" b="b"/>
            <a:pathLst>
              <a:path w="212725" h="240664">
                <a:moveTo>
                  <a:pt x="212294" y="0"/>
                </a:moveTo>
                <a:lnTo>
                  <a:pt x="0" y="240122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4082" y="2857610"/>
            <a:ext cx="212725" cy="240665"/>
          </a:xfrm>
          <a:custGeom>
            <a:avLst/>
            <a:gdLst/>
            <a:ahLst/>
            <a:cxnLst/>
            <a:rect l="l" t="t" r="r" b="b"/>
            <a:pathLst>
              <a:path w="212725" h="240664">
                <a:moveTo>
                  <a:pt x="212294" y="0"/>
                </a:moveTo>
                <a:lnTo>
                  <a:pt x="0" y="240122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34733" y="3954930"/>
            <a:ext cx="212725" cy="240665"/>
          </a:xfrm>
          <a:custGeom>
            <a:avLst/>
            <a:gdLst/>
            <a:ahLst/>
            <a:cxnLst/>
            <a:rect l="l" t="t" r="r" b="b"/>
            <a:pathLst>
              <a:path w="212725" h="240664">
                <a:moveTo>
                  <a:pt x="212294" y="0"/>
                </a:moveTo>
                <a:lnTo>
                  <a:pt x="0" y="240122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70388" y="3974870"/>
            <a:ext cx="212725" cy="240665"/>
          </a:xfrm>
          <a:custGeom>
            <a:avLst/>
            <a:gdLst/>
            <a:ahLst/>
            <a:cxnLst/>
            <a:rect l="l" t="t" r="r" b="b"/>
            <a:pathLst>
              <a:path w="212725" h="240664">
                <a:moveTo>
                  <a:pt x="212294" y="0"/>
                </a:moveTo>
                <a:lnTo>
                  <a:pt x="0" y="240122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7930" y="4001456"/>
            <a:ext cx="212725" cy="240665"/>
          </a:xfrm>
          <a:custGeom>
            <a:avLst/>
            <a:gdLst/>
            <a:ahLst/>
            <a:cxnLst/>
            <a:rect l="l" t="t" r="r" b="b"/>
            <a:pathLst>
              <a:path w="212725" h="240664">
                <a:moveTo>
                  <a:pt x="212294" y="0"/>
                </a:moveTo>
                <a:lnTo>
                  <a:pt x="0" y="240122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46569" y="4291357"/>
            <a:ext cx="318770" cy="36830"/>
          </a:xfrm>
          <a:custGeom>
            <a:avLst/>
            <a:gdLst/>
            <a:ahLst/>
            <a:cxnLst/>
            <a:rect l="l" t="t" r="r" b="b"/>
            <a:pathLst>
              <a:path w="318769" h="36829">
                <a:moveTo>
                  <a:pt x="318436" y="36407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50656" y="4332003"/>
            <a:ext cx="318770" cy="36830"/>
          </a:xfrm>
          <a:custGeom>
            <a:avLst/>
            <a:gdLst/>
            <a:ahLst/>
            <a:cxnLst/>
            <a:rect l="l" t="t" r="r" b="b"/>
            <a:pathLst>
              <a:path w="318769" h="36829">
                <a:moveTo>
                  <a:pt x="318436" y="36407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56105" y="4386199"/>
            <a:ext cx="318770" cy="36830"/>
          </a:xfrm>
          <a:custGeom>
            <a:avLst/>
            <a:gdLst/>
            <a:ahLst/>
            <a:cxnLst/>
            <a:rect l="l" t="t" r="r" b="b"/>
            <a:pathLst>
              <a:path w="318769" h="36829">
                <a:moveTo>
                  <a:pt x="318436" y="36407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32952" y="2657289"/>
            <a:ext cx="318770" cy="36830"/>
          </a:xfrm>
          <a:custGeom>
            <a:avLst/>
            <a:gdLst/>
            <a:ahLst/>
            <a:cxnLst/>
            <a:rect l="l" t="t" r="r" b="b"/>
            <a:pathLst>
              <a:path w="318769" h="36830">
                <a:moveTo>
                  <a:pt x="318436" y="36407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37039" y="2697936"/>
            <a:ext cx="318770" cy="36830"/>
          </a:xfrm>
          <a:custGeom>
            <a:avLst/>
            <a:gdLst/>
            <a:ahLst/>
            <a:cxnLst/>
            <a:rect l="l" t="t" r="r" b="b"/>
            <a:pathLst>
              <a:path w="318769" h="36830">
                <a:moveTo>
                  <a:pt x="318436" y="36407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42488" y="2752132"/>
            <a:ext cx="318770" cy="36830"/>
          </a:xfrm>
          <a:custGeom>
            <a:avLst/>
            <a:gdLst/>
            <a:ahLst/>
            <a:cxnLst/>
            <a:rect l="l" t="t" r="r" b="b"/>
            <a:pathLst>
              <a:path w="318769" h="36830">
                <a:moveTo>
                  <a:pt x="318436" y="36407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71465" y="3976202"/>
            <a:ext cx="236854" cy="216535"/>
          </a:xfrm>
          <a:custGeom>
            <a:avLst/>
            <a:gdLst/>
            <a:ahLst/>
            <a:cxnLst/>
            <a:rect l="l" t="t" r="r" b="b"/>
            <a:pathLst>
              <a:path w="236855" h="216535">
                <a:moveTo>
                  <a:pt x="236665" y="216140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50952" y="4011530"/>
            <a:ext cx="236854" cy="216535"/>
          </a:xfrm>
          <a:custGeom>
            <a:avLst/>
            <a:gdLst/>
            <a:ahLst/>
            <a:cxnLst/>
            <a:rect l="l" t="t" r="r" b="b"/>
            <a:pathLst>
              <a:path w="236855" h="216535">
                <a:moveTo>
                  <a:pt x="236665" y="216140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23602" y="4058634"/>
            <a:ext cx="236854" cy="216535"/>
          </a:xfrm>
          <a:custGeom>
            <a:avLst/>
            <a:gdLst/>
            <a:ahLst/>
            <a:cxnLst/>
            <a:rect l="l" t="t" r="r" b="b"/>
            <a:pathLst>
              <a:path w="236855" h="216535">
                <a:moveTo>
                  <a:pt x="236665" y="216140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07599" y="2774311"/>
            <a:ext cx="228600" cy="225425"/>
          </a:xfrm>
          <a:custGeom>
            <a:avLst/>
            <a:gdLst/>
            <a:ahLst/>
            <a:cxnLst/>
            <a:rect l="l" t="t" r="r" b="b"/>
            <a:pathLst>
              <a:path w="228600" h="225425">
                <a:moveTo>
                  <a:pt x="228040" y="225222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85722" y="2808812"/>
            <a:ext cx="228600" cy="225425"/>
          </a:xfrm>
          <a:custGeom>
            <a:avLst/>
            <a:gdLst/>
            <a:ahLst/>
            <a:cxnLst/>
            <a:rect l="l" t="t" r="r" b="b"/>
            <a:pathLst>
              <a:path w="228600" h="225425">
                <a:moveTo>
                  <a:pt x="228040" y="225222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56553" y="2854812"/>
            <a:ext cx="228600" cy="225425"/>
          </a:xfrm>
          <a:custGeom>
            <a:avLst/>
            <a:gdLst/>
            <a:ahLst/>
            <a:cxnLst/>
            <a:rect l="l" t="t" r="r" b="b"/>
            <a:pathLst>
              <a:path w="228600" h="225425">
                <a:moveTo>
                  <a:pt x="228040" y="225222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44154" y="3396967"/>
            <a:ext cx="95885" cy="259079"/>
          </a:xfrm>
          <a:custGeom>
            <a:avLst/>
            <a:gdLst/>
            <a:ahLst/>
            <a:cxnLst/>
            <a:rect l="l" t="t" r="r" b="b"/>
            <a:pathLst>
              <a:path w="95884" h="259079">
                <a:moveTo>
                  <a:pt x="0" y="258727"/>
                </a:moveTo>
                <a:lnTo>
                  <a:pt x="95320" y="258727"/>
                </a:lnTo>
                <a:lnTo>
                  <a:pt x="95320" y="0"/>
                </a:lnTo>
                <a:lnTo>
                  <a:pt x="0" y="0"/>
                </a:lnTo>
                <a:lnTo>
                  <a:pt x="0" y="258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44154" y="3396967"/>
            <a:ext cx="95885" cy="259079"/>
          </a:xfrm>
          <a:custGeom>
            <a:avLst/>
            <a:gdLst/>
            <a:ahLst/>
            <a:cxnLst/>
            <a:rect l="l" t="t" r="r" b="b"/>
            <a:pathLst>
              <a:path w="95884" h="259079">
                <a:moveTo>
                  <a:pt x="0" y="0"/>
                </a:moveTo>
                <a:lnTo>
                  <a:pt x="95320" y="0"/>
                </a:lnTo>
                <a:lnTo>
                  <a:pt x="95320" y="258727"/>
                </a:lnTo>
                <a:lnTo>
                  <a:pt x="0" y="258727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54401" y="3383350"/>
            <a:ext cx="95885" cy="259079"/>
          </a:xfrm>
          <a:custGeom>
            <a:avLst/>
            <a:gdLst/>
            <a:ahLst/>
            <a:cxnLst/>
            <a:rect l="l" t="t" r="r" b="b"/>
            <a:pathLst>
              <a:path w="95885" h="259079">
                <a:moveTo>
                  <a:pt x="0" y="258727"/>
                </a:moveTo>
                <a:lnTo>
                  <a:pt x="95320" y="258727"/>
                </a:lnTo>
                <a:lnTo>
                  <a:pt x="95320" y="0"/>
                </a:lnTo>
                <a:lnTo>
                  <a:pt x="0" y="0"/>
                </a:lnTo>
                <a:lnTo>
                  <a:pt x="0" y="258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54401" y="3383350"/>
            <a:ext cx="95885" cy="259079"/>
          </a:xfrm>
          <a:custGeom>
            <a:avLst/>
            <a:gdLst/>
            <a:ahLst/>
            <a:cxnLst/>
            <a:rect l="l" t="t" r="r" b="b"/>
            <a:pathLst>
              <a:path w="95885" h="259079">
                <a:moveTo>
                  <a:pt x="0" y="0"/>
                </a:moveTo>
                <a:lnTo>
                  <a:pt x="95320" y="0"/>
                </a:lnTo>
                <a:lnTo>
                  <a:pt x="95320" y="258727"/>
                </a:lnTo>
                <a:lnTo>
                  <a:pt x="0" y="258727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76067" y="5289761"/>
            <a:ext cx="953769" cy="0"/>
          </a:xfrm>
          <a:custGeom>
            <a:avLst/>
            <a:gdLst/>
            <a:ahLst/>
            <a:cxnLst/>
            <a:rect l="l" t="t" r="r" b="b"/>
            <a:pathLst>
              <a:path w="953769">
                <a:moveTo>
                  <a:pt x="953205" y="0"/>
                </a:moveTo>
                <a:lnTo>
                  <a:pt x="0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62450" y="3517054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06"/>
                </a:moveTo>
                <a:lnTo>
                  <a:pt x="1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62450" y="3505905"/>
            <a:ext cx="81915" cy="0"/>
          </a:xfrm>
          <a:custGeom>
            <a:avLst/>
            <a:gdLst/>
            <a:ahLst/>
            <a:cxnLst/>
            <a:rect l="l" t="t" r="r" b="b"/>
            <a:pathLst>
              <a:path w="81915">
                <a:moveTo>
                  <a:pt x="0" y="0"/>
                </a:moveTo>
                <a:lnTo>
                  <a:pt x="81703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991838" y="5289761"/>
            <a:ext cx="953769" cy="0"/>
          </a:xfrm>
          <a:custGeom>
            <a:avLst/>
            <a:gdLst/>
            <a:ahLst/>
            <a:cxnLst/>
            <a:rect l="l" t="t" r="r" b="b"/>
            <a:pathLst>
              <a:path w="953770">
                <a:moveTo>
                  <a:pt x="0" y="0"/>
                </a:moveTo>
                <a:lnTo>
                  <a:pt x="953205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58658" y="3517054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1" y="1772706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76956" y="3505905"/>
            <a:ext cx="81915" cy="0"/>
          </a:xfrm>
          <a:custGeom>
            <a:avLst/>
            <a:gdLst/>
            <a:ahLst/>
            <a:cxnLst/>
            <a:rect l="l" t="t" r="r" b="b"/>
            <a:pathLst>
              <a:path w="81914">
                <a:moveTo>
                  <a:pt x="81703" y="0"/>
                </a:moveTo>
                <a:lnTo>
                  <a:pt x="0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33953" y="5289761"/>
            <a:ext cx="953769" cy="0"/>
          </a:xfrm>
          <a:custGeom>
            <a:avLst/>
            <a:gdLst/>
            <a:ahLst/>
            <a:cxnLst/>
            <a:rect l="l" t="t" r="r" b="b"/>
            <a:pathLst>
              <a:path w="953769">
                <a:moveTo>
                  <a:pt x="0" y="0"/>
                </a:moveTo>
                <a:lnTo>
                  <a:pt x="953205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83741" y="4949330"/>
            <a:ext cx="681355" cy="681355"/>
          </a:xfrm>
          <a:custGeom>
            <a:avLst/>
            <a:gdLst/>
            <a:ahLst/>
            <a:cxnLst/>
            <a:rect l="l" t="t" r="r" b="b"/>
            <a:pathLst>
              <a:path w="681355" h="681354">
                <a:moveTo>
                  <a:pt x="340431" y="0"/>
                </a:moveTo>
                <a:lnTo>
                  <a:pt x="294236" y="3107"/>
                </a:lnTo>
                <a:lnTo>
                  <a:pt x="249931" y="12160"/>
                </a:lnTo>
                <a:lnTo>
                  <a:pt x="207920" y="26752"/>
                </a:lnTo>
                <a:lnTo>
                  <a:pt x="168609" y="46478"/>
                </a:lnTo>
                <a:lnTo>
                  <a:pt x="132403" y="70933"/>
                </a:lnTo>
                <a:lnTo>
                  <a:pt x="99710" y="99710"/>
                </a:lnTo>
                <a:lnTo>
                  <a:pt x="70933" y="132403"/>
                </a:lnTo>
                <a:lnTo>
                  <a:pt x="46478" y="168609"/>
                </a:lnTo>
                <a:lnTo>
                  <a:pt x="26752" y="207920"/>
                </a:lnTo>
                <a:lnTo>
                  <a:pt x="12160" y="249931"/>
                </a:lnTo>
                <a:lnTo>
                  <a:pt x="3107" y="294236"/>
                </a:lnTo>
                <a:lnTo>
                  <a:pt x="0" y="340431"/>
                </a:lnTo>
                <a:lnTo>
                  <a:pt x="3107" y="386625"/>
                </a:lnTo>
                <a:lnTo>
                  <a:pt x="12160" y="430930"/>
                </a:lnTo>
                <a:lnTo>
                  <a:pt x="26752" y="472941"/>
                </a:lnTo>
                <a:lnTo>
                  <a:pt x="46478" y="512252"/>
                </a:lnTo>
                <a:lnTo>
                  <a:pt x="70933" y="548457"/>
                </a:lnTo>
                <a:lnTo>
                  <a:pt x="99710" y="581151"/>
                </a:lnTo>
                <a:lnTo>
                  <a:pt x="132403" y="609928"/>
                </a:lnTo>
                <a:lnTo>
                  <a:pt x="168609" y="634382"/>
                </a:lnTo>
                <a:lnTo>
                  <a:pt x="207920" y="654108"/>
                </a:lnTo>
                <a:lnTo>
                  <a:pt x="249931" y="668700"/>
                </a:lnTo>
                <a:lnTo>
                  <a:pt x="294236" y="677753"/>
                </a:lnTo>
                <a:lnTo>
                  <a:pt x="340431" y="680860"/>
                </a:lnTo>
                <a:lnTo>
                  <a:pt x="386625" y="677753"/>
                </a:lnTo>
                <a:lnTo>
                  <a:pt x="430930" y="668700"/>
                </a:lnTo>
                <a:lnTo>
                  <a:pt x="472941" y="654108"/>
                </a:lnTo>
                <a:lnTo>
                  <a:pt x="512252" y="634382"/>
                </a:lnTo>
                <a:lnTo>
                  <a:pt x="548457" y="609928"/>
                </a:lnTo>
                <a:lnTo>
                  <a:pt x="581151" y="581151"/>
                </a:lnTo>
                <a:lnTo>
                  <a:pt x="609928" y="548457"/>
                </a:lnTo>
                <a:lnTo>
                  <a:pt x="634382" y="512252"/>
                </a:lnTo>
                <a:lnTo>
                  <a:pt x="654108" y="472941"/>
                </a:lnTo>
                <a:lnTo>
                  <a:pt x="668700" y="430930"/>
                </a:lnTo>
                <a:lnTo>
                  <a:pt x="677753" y="386625"/>
                </a:lnTo>
                <a:lnTo>
                  <a:pt x="680860" y="340431"/>
                </a:lnTo>
                <a:lnTo>
                  <a:pt x="677753" y="294236"/>
                </a:lnTo>
                <a:lnTo>
                  <a:pt x="668700" y="249931"/>
                </a:lnTo>
                <a:lnTo>
                  <a:pt x="654108" y="207920"/>
                </a:lnTo>
                <a:lnTo>
                  <a:pt x="634382" y="168609"/>
                </a:lnTo>
                <a:lnTo>
                  <a:pt x="609928" y="132403"/>
                </a:lnTo>
                <a:lnTo>
                  <a:pt x="581151" y="99710"/>
                </a:lnTo>
                <a:lnTo>
                  <a:pt x="548457" y="70933"/>
                </a:lnTo>
                <a:lnTo>
                  <a:pt x="512252" y="46478"/>
                </a:lnTo>
                <a:lnTo>
                  <a:pt x="472941" y="26752"/>
                </a:lnTo>
                <a:lnTo>
                  <a:pt x="430930" y="12160"/>
                </a:lnTo>
                <a:lnTo>
                  <a:pt x="386625" y="3107"/>
                </a:lnTo>
                <a:lnTo>
                  <a:pt x="3404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83741" y="4949330"/>
            <a:ext cx="681355" cy="681355"/>
          </a:xfrm>
          <a:custGeom>
            <a:avLst/>
            <a:gdLst/>
            <a:ahLst/>
            <a:cxnLst/>
            <a:rect l="l" t="t" r="r" b="b"/>
            <a:pathLst>
              <a:path w="681355" h="681354">
                <a:moveTo>
                  <a:pt x="0" y="340430"/>
                </a:moveTo>
                <a:lnTo>
                  <a:pt x="3107" y="294236"/>
                </a:lnTo>
                <a:lnTo>
                  <a:pt x="12160" y="249930"/>
                </a:lnTo>
                <a:lnTo>
                  <a:pt x="26752" y="207919"/>
                </a:lnTo>
                <a:lnTo>
                  <a:pt x="46478" y="168608"/>
                </a:lnTo>
                <a:lnTo>
                  <a:pt x="70932" y="132403"/>
                </a:lnTo>
                <a:lnTo>
                  <a:pt x="99709" y="99709"/>
                </a:lnTo>
                <a:lnTo>
                  <a:pt x="132403" y="70932"/>
                </a:lnTo>
                <a:lnTo>
                  <a:pt x="168608" y="46478"/>
                </a:lnTo>
                <a:lnTo>
                  <a:pt x="207919" y="26752"/>
                </a:lnTo>
                <a:lnTo>
                  <a:pt x="249930" y="12160"/>
                </a:lnTo>
                <a:lnTo>
                  <a:pt x="294236" y="3107"/>
                </a:lnTo>
                <a:lnTo>
                  <a:pt x="340430" y="0"/>
                </a:lnTo>
                <a:lnTo>
                  <a:pt x="386624" y="3107"/>
                </a:lnTo>
                <a:lnTo>
                  <a:pt x="430930" y="12160"/>
                </a:lnTo>
                <a:lnTo>
                  <a:pt x="472941" y="26752"/>
                </a:lnTo>
                <a:lnTo>
                  <a:pt x="512252" y="46478"/>
                </a:lnTo>
                <a:lnTo>
                  <a:pt x="548457" y="70932"/>
                </a:lnTo>
                <a:lnTo>
                  <a:pt x="581151" y="99709"/>
                </a:lnTo>
                <a:lnTo>
                  <a:pt x="609928" y="132403"/>
                </a:lnTo>
                <a:lnTo>
                  <a:pt x="634382" y="168608"/>
                </a:lnTo>
                <a:lnTo>
                  <a:pt x="654108" y="207919"/>
                </a:lnTo>
                <a:lnTo>
                  <a:pt x="668700" y="249930"/>
                </a:lnTo>
                <a:lnTo>
                  <a:pt x="677753" y="294236"/>
                </a:lnTo>
                <a:lnTo>
                  <a:pt x="680861" y="340430"/>
                </a:lnTo>
                <a:lnTo>
                  <a:pt x="677753" y="386624"/>
                </a:lnTo>
                <a:lnTo>
                  <a:pt x="668700" y="430930"/>
                </a:lnTo>
                <a:lnTo>
                  <a:pt x="654108" y="472941"/>
                </a:lnTo>
                <a:lnTo>
                  <a:pt x="634382" y="512252"/>
                </a:lnTo>
                <a:lnTo>
                  <a:pt x="609928" y="548457"/>
                </a:lnTo>
                <a:lnTo>
                  <a:pt x="581151" y="581151"/>
                </a:lnTo>
                <a:lnTo>
                  <a:pt x="548457" y="609928"/>
                </a:lnTo>
                <a:lnTo>
                  <a:pt x="512252" y="634382"/>
                </a:lnTo>
                <a:lnTo>
                  <a:pt x="472941" y="654108"/>
                </a:lnTo>
                <a:lnTo>
                  <a:pt x="430930" y="668700"/>
                </a:lnTo>
                <a:lnTo>
                  <a:pt x="386624" y="677753"/>
                </a:lnTo>
                <a:lnTo>
                  <a:pt x="340430" y="680861"/>
                </a:lnTo>
                <a:lnTo>
                  <a:pt x="294236" y="677753"/>
                </a:lnTo>
                <a:lnTo>
                  <a:pt x="249930" y="668700"/>
                </a:lnTo>
                <a:lnTo>
                  <a:pt x="207919" y="654108"/>
                </a:lnTo>
                <a:lnTo>
                  <a:pt x="168608" y="634382"/>
                </a:lnTo>
                <a:lnTo>
                  <a:pt x="132403" y="609928"/>
                </a:lnTo>
                <a:lnTo>
                  <a:pt x="99709" y="581151"/>
                </a:lnTo>
                <a:lnTo>
                  <a:pt x="70932" y="548457"/>
                </a:lnTo>
                <a:lnTo>
                  <a:pt x="46478" y="512252"/>
                </a:lnTo>
                <a:lnTo>
                  <a:pt x="26752" y="472941"/>
                </a:lnTo>
                <a:lnTo>
                  <a:pt x="12160" y="430930"/>
                </a:lnTo>
                <a:lnTo>
                  <a:pt x="3107" y="386624"/>
                </a:lnTo>
                <a:lnTo>
                  <a:pt x="0" y="34043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83741" y="5262526"/>
            <a:ext cx="681355" cy="0"/>
          </a:xfrm>
          <a:custGeom>
            <a:avLst/>
            <a:gdLst/>
            <a:ahLst/>
            <a:cxnLst/>
            <a:rect l="l" t="t" r="r" b="b"/>
            <a:pathLst>
              <a:path w="681355">
                <a:moveTo>
                  <a:pt x="0" y="0"/>
                </a:moveTo>
                <a:lnTo>
                  <a:pt x="680861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83741" y="5330612"/>
            <a:ext cx="681355" cy="0"/>
          </a:xfrm>
          <a:custGeom>
            <a:avLst/>
            <a:gdLst/>
            <a:ahLst/>
            <a:cxnLst/>
            <a:rect l="l" t="t" r="r" b="b"/>
            <a:pathLst>
              <a:path w="681355">
                <a:moveTo>
                  <a:pt x="0" y="0"/>
                </a:moveTo>
                <a:lnTo>
                  <a:pt x="680861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33953" y="5044651"/>
            <a:ext cx="0" cy="163830"/>
          </a:xfrm>
          <a:custGeom>
            <a:avLst/>
            <a:gdLst/>
            <a:ahLst/>
            <a:cxnLst/>
            <a:rect l="l" t="t" r="r" b="b"/>
            <a:pathLst>
              <a:path h="163829">
                <a:moveTo>
                  <a:pt x="0" y="0"/>
                </a:moveTo>
                <a:lnTo>
                  <a:pt x="1" y="163406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52248" y="512635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406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477441" y="5645403"/>
            <a:ext cx="32194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-30" dirty="0">
                <a:latin typeface="Tahoma"/>
                <a:cs typeface="Tahoma"/>
              </a:rPr>
              <a:t>V</a:t>
            </a:r>
            <a:r>
              <a:rPr sz="2100" spc="-44" baseline="-19841" dirty="0">
                <a:latin typeface="Tahoma"/>
                <a:cs typeface="Tahoma"/>
              </a:rPr>
              <a:t>a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791813" y="2460931"/>
            <a:ext cx="896619" cy="2023745"/>
          </a:xfrm>
          <a:custGeom>
            <a:avLst/>
            <a:gdLst/>
            <a:ahLst/>
            <a:cxnLst/>
            <a:rect l="l" t="t" r="r" b="b"/>
            <a:pathLst>
              <a:path w="896620" h="2023745">
                <a:moveTo>
                  <a:pt x="390160" y="1945839"/>
                </a:moveTo>
                <a:lnTo>
                  <a:pt x="342409" y="2023711"/>
                </a:lnTo>
                <a:lnTo>
                  <a:pt x="433358" y="2015189"/>
                </a:lnTo>
                <a:lnTo>
                  <a:pt x="418857" y="1991909"/>
                </a:lnTo>
                <a:lnTo>
                  <a:pt x="403111" y="1991909"/>
                </a:lnTo>
                <a:lnTo>
                  <a:pt x="397290" y="1983517"/>
                </a:lnTo>
                <a:lnTo>
                  <a:pt x="408699" y="1975601"/>
                </a:lnTo>
                <a:lnTo>
                  <a:pt x="390160" y="1945839"/>
                </a:lnTo>
                <a:close/>
              </a:path>
              <a:path w="896620" h="2023745">
                <a:moveTo>
                  <a:pt x="408699" y="1975601"/>
                </a:moveTo>
                <a:lnTo>
                  <a:pt x="397290" y="1983517"/>
                </a:lnTo>
                <a:lnTo>
                  <a:pt x="403111" y="1991909"/>
                </a:lnTo>
                <a:lnTo>
                  <a:pt x="414106" y="1984281"/>
                </a:lnTo>
                <a:lnTo>
                  <a:pt x="408699" y="1975601"/>
                </a:lnTo>
                <a:close/>
              </a:path>
              <a:path w="896620" h="2023745">
                <a:moveTo>
                  <a:pt x="414106" y="1984281"/>
                </a:moveTo>
                <a:lnTo>
                  <a:pt x="403111" y="1991909"/>
                </a:lnTo>
                <a:lnTo>
                  <a:pt x="418857" y="1991909"/>
                </a:lnTo>
                <a:lnTo>
                  <a:pt x="414106" y="1984281"/>
                </a:lnTo>
                <a:close/>
              </a:path>
              <a:path w="896620" h="2023745">
                <a:moveTo>
                  <a:pt x="476489" y="1939761"/>
                </a:moveTo>
                <a:lnTo>
                  <a:pt x="460358" y="1939761"/>
                </a:lnTo>
                <a:lnTo>
                  <a:pt x="460040" y="1940001"/>
                </a:lnTo>
                <a:lnTo>
                  <a:pt x="408699" y="1975601"/>
                </a:lnTo>
                <a:lnTo>
                  <a:pt x="414106" y="1984281"/>
                </a:lnTo>
                <a:lnTo>
                  <a:pt x="466342" y="1948039"/>
                </a:lnTo>
                <a:lnTo>
                  <a:pt x="476489" y="1939761"/>
                </a:lnTo>
                <a:close/>
              </a:path>
              <a:path w="896620" h="2023745">
                <a:moveTo>
                  <a:pt x="460202" y="1939869"/>
                </a:moveTo>
                <a:lnTo>
                  <a:pt x="460012" y="1940001"/>
                </a:lnTo>
                <a:lnTo>
                  <a:pt x="460202" y="1939869"/>
                </a:lnTo>
                <a:close/>
              </a:path>
              <a:path w="896620" h="2023745">
                <a:moveTo>
                  <a:pt x="530590" y="1894640"/>
                </a:moveTo>
                <a:lnTo>
                  <a:pt x="515640" y="1894640"/>
                </a:lnTo>
                <a:lnTo>
                  <a:pt x="460202" y="1939869"/>
                </a:lnTo>
                <a:lnTo>
                  <a:pt x="460358" y="1939761"/>
                </a:lnTo>
                <a:lnTo>
                  <a:pt x="476489" y="1939761"/>
                </a:lnTo>
                <a:lnTo>
                  <a:pt x="522227" y="1902446"/>
                </a:lnTo>
                <a:lnTo>
                  <a:pt x="530590" y="1894640"/>
                </a:lnTo>
                <a:close/>
              </a:path>
              <a:path w="896620" h="2023745">
                <a:moveTo>
                  <a:pt x="581594" y="1846121"/>
                </a:moveTo>
                <a:lnTo>
                  <a:pt x="567603" y="1846121"/>
                </a:lnTo>
                <a:lnTo>
                  <a:pt x="515504" y="1894751"/>
                </a:lnTo>
                <a:lnTo>
                  <a:pt x="515640" y="1894640"/>
                </a:lnTo>
                <a:lnTo>
                  <a:pt x="530590" y="1894640"/>
                </a:lnTo>
                <a:lnTo>
                  <a:pt x="574696" y="1853472"/>
                </a:lnTo>
                <a:lnTo>
                  <a:pt x="581594" y="1846121"/>
                </a:lnTo>
                <a:close/>
              </a:path>
              <a:path w="896620" h="2023745">
                <a:moveTo>
                  <a:pt x="629293" y="1794440"/>
                </a:moveTo>
                <a:lnTo>
                  <a:pt x="616088" y="1794440"/>
                </a:lnTo>
                <a:lnTo>
                  <a:pt x="567485" y="1846232"/>
                </a:lnTo>
                <a:lnTo>
                  <a:pt x="581594" y="1846121"/>
                </a:lnTo>
                <a:lnTo>
                  <a:pt x="623651" y="1801305"/>
                </a:lnTo>
                <a:lnTo>
                  <a:pt x="629293" y="1794440"/>
                </a:lnTo>
                <a:close/>
              </a:path>
              <a:path w="896620" h="2023745">
                <a:moveTo>
                  <a:pt x="673531" y="1739799"/>
                </a:moveTo>
                <a:lnTo>
                  <a:pt x="660975" y="1739799"/>
                </a:lnTo>
                <a:lnTo>
                  <a:pt x="615971" y="1794564"/>
                </a:lnTo>
                <a:lnTo>
                  <a:pt x="629293" y="1794440"/>
                </a:lnTo>
                <a:lnTo>
                  <a:pt x="668972" y="1746153"/>
                </a:lnTo>
                <a:lnTo>
                  <a:pt x="673531" y="1739799"/>
                </a:lnTo>
                <a:close/>
              </a:path>
              <a:path w="896620" h="2023745">
                <a:moveTo>
                  <a:pt x="714165" y="1682403"/>
                </a:moveTo>
                <a:lnTo>
                  <a:pt x="702146" y="1682403"/>
                </a:lnTo>
                <a:lnTo>
                  <a:pt x="660867" y="1739930"/>
                </a:lnTo>
                <a:lnTo>
                  <a:pt x="660975" y="1739799"/>
                </a:lnTo>
                <a:lnTo>
                  <a:pt x="673531" y="1739799"/>
                </a:lnTo>
                <a:lnTo>
                  <a:pt x="710540" y="1688221"/>
                </a:lnTo>
                <a:lnTo>
                  <a:pt x="714165" y="1682403"/>
                </a:lnTo>
                <a:close/>
              </a:path>
              <a:path w="896620" h="2023745">
                <a:moveTo>
                  <a:pt x="751058" y="1622454"/>
                </a:moveTo>
                <a:lnTo>
                  <a:pt x="739482" y="1622454"/>
                </a:lnTo>
                <a:lnTo>
                  <a:pt x="702042" y="1682548"/>
                </a:lnTo>
                <a:lnTo>
                  <a:pt x="702146" y="1682403"/>
                </a:lnTo>
                <a:lnTo>
                  <a:pt x="714165" y="1682403"/>
                </a:lnTo>
                <a:lnTo>
                  <a:pt x="748239" y="1627713"/>
                </a:lnTo>
                <a:lnTo>
                  <a:pt x="751058" y="1622454"/>
                </a:lnTo>
                <a:close/>
              </a:path>
              <a:path w="896620" h="2023745">
                <a:moveTo>
                  <a:pt x="784077" y="1560158"/>
                </a:moveTo>
                <a:lnTo>
                  <a:pt x="772868" y="1560158"/>
                </a:lnTo>
                <a:lnTo>
                  <a:pt x="739393" y="1622597"/>
                </a:lnTo>
                <a:lnTo>
                  <a:pt x="739482" y="1622454"/>
                </a:lnTo>
                <a:lnTo>
                  <a:pt x="751058" y="1622454"/>
                </a:lnTo>
                <a:lnTo>
                  <a:pt x="781947" y="1564836"/>
                </a:lnTo>
                <a:lnTo>
                  <a:pt x="784077" y="1560158"/>
                </a:lnTo>
                <a:close/>
              </a:path>
              <a:path w="896620" h="2023745">
                <a:moveTo>
                  <a:pt x="813092" y="1495717"/>
                </a:moveTo>
                <a:lnTo>
                  <a:pt x="802184" y="1495717"/>
                </a:lnTo>
                <a:lnTo>
                  <a:pt x="772788" y="1560307"/>
                </a:lnTo>
                <a:lnTo>
                  <a:pt x="772868" y="1560158"/>
                </a:lnTo>
                <a:lnTo>
                  <a:pt x="784077" y="1560158"/>
                </a:lnTo>
                <a:lnTo>
                  <a:pt x="811547" y="1499796"/>
                </a:lnTo>
                <a:lnTo>
                  <a:pt x="813092" y="1495717"/>
                </a:lnTo>
                <a:close/>
              </a:path>
              <a:path w="896620" h="2023745">
                <a:moveTo>
                  <a:pt x="837979" y="1429335"/>
                </a:moveTo>
                <a:lnTo>
                  <a:pt x="827311" y="1429335"/>
                </a:lnTo>
                <a:lnTo>
                  <a:pt x="802110" y="1495878"/>
                </a:lnTo>
                <a:lnTo>
                  <a:pt x="802184" y="1495717"/>
                </a:lnTo>
                <a:lnTo>
                  <a:pt x="813092" y="1495717"/>
                </a:lnTo>
                <a:lnTo>
                  <a:pt x="836921" y="1432796"/>
                </a:lnTo>
                <a:lnTo>
                  <a:pt x="837979" y="1429335"/>
                </a:lnTo>
                <a:close/>
              </a:path>
              <a:path w="896620" h="2023745">
                <a:moveTo>
                  <a:pt x="858613" y="1361217"/>
                </a:moveTo>
                <a:lnTo>
                  <a:pt x="848131" y="1361217"/>
                </a:lnTo>
                <a:lnTo>
                  <a:pt x="827250" y="1429495"/>
                </a:lnTo>
                <a:lnTo>
                  <a:pt x="827311" y="1429335"/>
                </a:lnTo>
                <a:lnTo>
                  <a:pt x="837979" y="1429335"/>
                </a:lnTo>
                <a:lnTo>
                  <a:pt x="857947" y="1364044"/>
                </a:lnTo>
                <a:lnTo>
                  <a:pt x="858613" y="1361217"/>
                </a:lnTo>
                <a:close/>
              </a:path>
              <a:path w="896620" h="2023745">
                <a:moveTo>
                  <a:pt x="874906" y="1291567"/>
                </a:moveTo>
                <a:lnTo>
                  <a:pt x="864528" y="1291567"/>
                </a:lnTo>
                <a:lnTo>
                  <a:pt x="848080" y="1361383"/>
                </a:lnTo>
                <a:lnTo>
                  <a:pt x="848131" y="1361217"/>
                </a:lnTo>
                <a:lnTo>
                  <a:pt x="858613" y="1361217"/>
                </a:lnTo>
                <a:lnTo>
                  <a:pt x="874497" y="1293787"/>
                </a:lnTo>
                <a:lnTo>
                  <a:pt x="874906" y="1291567"/>
                </a:lnTo>
                <a:close/>
              </a:path>
              <a:path w="896620" h="2023745">
                <a:moveTo>
                  <a:pt x="881339" y="1256313"/>
                </a:moveTo>
                <a:lnTo>
                  <a:pt x="871015" y="1256313"/>
                </a:lnTo>
                <a:lnTo>
                  <a:pt x="864497" y="1291697"/>
                </a:lnTo>
                <a:lnTo>
                  <a:pt x="864528" y="1291567"/>
                </a:lnTo>
                <a:lnTo>
                  <a:pt x="874906" y="1291567"/>
                </a:lnTo>
                <a:lnTo>
                  <a:pt x="881073" y="1258079"/>
                </a:lnTo>
                <a:lnTo>
                  <a:pt x="881339" y="1256313"/>
                </a:lnTo>
                <a:close/>
              </a:path>
              <a:path w="896620" h="2023745">
                <a:moveTo>
                  <a:pt x="886649" y="1220670"/>
                </a:moveTo>
                <a:lnTo>
                  <a:pt x="876369" y="1220670"/>
                </a:lnTo>
                <a:lnTo>
                  <a:pt x="870999" y="1256399"/>
                </a:lnTo>
                <a:lnTo>
                  <a:pt x="881339" y="1256313"/>
                </a:lnTo>
                <a:lnTo>
                  <a:pt x="886481" y="1222105"/>
                </a:lnTo>
                <a:lnTo>
                  <a:pt x="886649" y="1220670"/>
                </a:lnTo>
                <a:close/>
              </a:path>
              <a:path w="896620" h="2023745">
                <a:moveTo>
                  <a:pt x="890804" y="1184746"/>
                </a:moveTo>
                <a:lnTo>
                  <a:pt x="880559" y="1184746"/>
                </a:lnTo>
                <a:lnTo>
                  <a:pt x="876360" y="1220735"/>
                </a:lnTo>
                <a:lnTo>
                  <a:pt x="886649" y="1220670"/>
                </a:lnTo>
                <a:lnTo>
                  <a:pt x="890713" y="1185845"/>
                </a:lnTo>
                <a:lnTo>
                  <a:pt x="890804" y="1184746"/>
                </a:lnTo>
                <a:close/>
              </a:path>
              <a:path w="896620" h="2023745">
                <a:moveTo>
                  <a:pt x="893793" y="1148566"/>
                </a:moveTo>
                <a:lnTo>
                  <a:pt x="883570" y="1148566"/>
                </a:lnTo>
                <a:lnTo>
                  <a:pt x="880551" y="1184819"/>
                </a:lnTo>
                <a:lnTo>
                  <a:pt x="890804" y="1184746"/>
                </a:lnTo>
                <a:lnTo>
                  <a:pt x="893754" y="1149329"/>
                </a:lnTo>
                <a:lnTo>
                  <a:pt x="893793" y="1148566"/>
                </a:lnTo>
                <a:close/>
              </a:path>
              <a:path w="896620" h="2023745">
                <a:moveTo>
                  <a:pt x="895598" y="1112155"/>
                </a:moveTo>
                <a:lnTo>
                  <a:pt x="885386" y="1112155"/>
                </a:lnTo>
                <a:lnTo>
                  <a:pt x="883563" y="1148656"/>
                </a:lnTo>
                <a:lnTo>
                  <a:pt x="893793" y="1148566"/>
                </a:lnTo>
                <a:lnTo>
                  <a:pt x="895591" y="1112580"/>
                </a:lnTo>
                <a:lnTo>
                  <a:pt x="895598" y="1112155"/>
                </a:lnTo>
                <a:close/>
              </a:path>
              <a:path w="896620" h="2023745">
                <a:moveTo>
                  <a:pt x="896204" y="1075540"/>
                </a:moveTo>
                <a:lnTo>
                  <a:pt x="885992" y="1075540"/>
                </a:lnTo>
                <a:lnTo>
                  <a:pt x="885381" y="1112261"/>
                </a:lnTo>
                <a:lnTo>
                  <a:pt x="895598" y="1112155"/>
                </a:lnTo>
                <a:lnTo>
                  <a:pt x="896204" y="1075540"/>
                </a:lnTo>
                <a:close/>
              </a:path>
              <a:path w="896620" h="2023745">
                <a:moveTo>
                  <a:pt x="895114" y="1026401"/>
                </a:moveTo>
                <a:lnTo>
                  <a:pt x="884900" y="1026401"/>
                </a:lnTo>
                <a:lnTo>
                  <a:pt x="884909" y="1026627"/>
                </a:lnTo>
                <a:lnTo>
                  <a:pt x="885991" y="1075620"/>
                </a:lnTo>
                <a:lnTo>
                  <a:pt x="896204" y="1075540"/>
                </a:lnTo>
                <a:lnTo>
                  <a:pt x="895114" y="1026401"/>
                </a:lnTo>
                <a:close/>
              </a:path>
              <a:path w="896620" h="2023745">
                <a:moveTo>
                  <a:pt x="884903" y="1026540"/>
                </a:moveTo>
                <a:close/>
              </a:path>
              <a:path w="896620" h="2023745">
                <a:moveTo>
                  <a:pt x="891893" y="977793"/>
                </a:moveTo>
                <a:lnTo>
                  <a:pt x="881658" y="977793"/>
                </a:lnTo>
                <a:lnTo>
                  <a:pt x="881678" y="978018"/>
                </a:lnTo>
                <a:lnTo>
                  <a:pt x="884903" y="1026540"/>
                </a:lnTo>
                <a:lnTo>
                  <a:pt x="884900" y="1026401"/>
                </a:lnTo>
                <a:lnTo>
                  <a:pt x="895114" y="1026401"/>
                </a:lnTo>
                <a:lnTo>
                  <a:pt x="895107" y="1026062"/>
                </a:lnTo>
                <a:lnTo>
                  <a:pt x="891893" y="977793"/>
                </a:lnTo>
                <a:close/>
              </a:path>
              <a:path w="896620" h="2023745">
                <a:moveTo>
                  <a:pt x="881665" y="977898"/>
                </a:moveTo>
                <a:close/>
              </a:path>
              <a:path w="896620" h="2023745">
                <a:moveTo>
                  <a:pt x="886586" y="929739"/>
                </a:moveTo>
                <a:lnTo>
                  <a:pt x="876311" y="929739"/>
                </a:lnTo>
                <a:lnTo>
                  <a:pt x="876340" y="929961"/>
                </a:lnTo>
                <a:lnTo>
                  <a:pt x="881665" y="977898"/>
                </a:lnTo>
                <a:lnTo>
                  <a:pt x="891893" y="977793"/>
                </a:lnTo>
                <a:lnTo>
                  <a:pt x="891840" y="977002"/>
                </a:lnTo>
                <a:lnTo>
                  <a:pt x="886586" y="929739"/>
                </a:lnTo>
                <a:close/>
              </a:path>
              <a:path w="896620" h="2023745">
                <a:moveTo>
                  <a:pt x="876324" y="929860"/>
                </a:moveTo>
                <a:close/>
              </a:path>
              <a:path w="896620" h="2023745">
                <a:moveTo>
                  <a:pt x="879238" y="882288"/>
                </a:moveTo>
                <a:lnTo>
                  <a:pt x="868902" y="882288"/>
                </a:lnTo>
                <a:lnTo>
                  <a:pt x="868941" y="882509"/>
                </a:lnTo>
                <a:lnTo>
                  <a:pt x="876324" y="929860"/>
                </a:lnTo>
                <a:lnTo>
                  <a:pt x="886586" y="929739"/>
                </a:lnTo>
                <a:lnTo>
                  <a:pt x="886448" y="928498"/>
                </a:lnTo>
                <a:lnTo>
                  <a:pt x="879238" y="882288"/>
                </a:lnTo>
                <a:close/>
              </a:path>
              <a:path w="896620" h="2023745">
                <a:moveTo>
                  <a:pt x="868919" y="882401"/>
                </a:moveTo>
                <a:close/>
              </a:path>
              <a:path w="896620" h="2023745">
                <a:moveTo>
                  <a:pt x="869892" y="835494"/>
                </a:moveTo>
                <a:lnTo>
                  <a:pt x="859475" y="835494"/>
                </a:lnTo>
                <a:lnTo>
                  <a:pt x="859524" y="835712"/>
                </a:lnTo>
                <a:lnTo>
                  <a:pt x="868919" y="882401"/>
                </a:lnTo>
                <a:lnTo>
                  <a:pt x="879238" y="882288"/>
                </a:lnTo>
                <a:lnTo>
                  <a:pt x="878975" y="880602"/>
                </a:lnTo>
                <a:lnTo>
                  <a:pt x="869892" y="835494"/>
                </a:lnTo>
                <a:close/>
              </a:path>
              <a:path w="896620" h="2023745">
                <a:moveTo>
                  <a:pt x="859493" y="835585"/>
                </a:moveTo>
                <a:close/>
              </a:path>
              <a:path w="896620" h="2023745">
                <a:moveTo>
                  <a:pt x="858594" y="789407"/>
                </a:moveTo>
                <a:lnTo>
                  <a:pt x="848072" y="789407"/>
                </a:lnTo>
                <a:lnTo>
                  <a:pt x="848131" y="789623"/>
                </a:lnTo>
                <a:lnTo>
                  <a:pt x="859493" y="835585"/>
                </a:lnTo>
                <a:lnTo>
                  <a:pt x="869892" y="835494"/>
                </a:lnTo>
                <a:lnTo>
                  <a:pt x="869464" y="833368"/>
                </a:lnTo>
                <a:lnTo>
                  <a:pt x="858594" y="789407"/>
                </a:lnTo>
                <a:close/>
              </a:path>
              <a:path w="896620" h="2023745">
                <a:moveTo>
                  <a:pt x="848099" y="789516"/>
                </a:moveTo>
                <a:close/>
              </a:path>
              <a:path w="896620" h="2023745">
                <a:moveTo>
                  <a:pt x="845384" y="744082"/>
                </a:moveTo>
                <a:lnTo>
                  <a:pt x="834739" y="744082"/>
                </a:lnTo>
                <a:lnTo>
                  <a:pt x="834806" y="744293"/>
                </a:lnTo>
                <a:lnTo>
                  <a:pt x="848099" y="789516"/>
                </a:lnTo>
                <a:lnTo>
                  <a:pt x="858594" y="789407"/>
                </a:lnTo>
                <a:lnTo>
                  <a:pt x="857961" y="786848"/>
                </a:lnTo>
                <a:lnTo>
                  <a:pt x="845384" y="744082"/>
                </a:lnTo>
                <a:close/>
              </a:path>
              <a:path w="896620" h="2023745">
                <a:moveTo>
                  <a:pt x="834768" y="744182"/>
                </a:moveTo>
                <a:close/>
              </a:path>
              <a:path w="896620" h="2023745">
                <a:moveTo>
                  <a:pt x="830308" y="699569"/>
                </a:moveTo>
                <a:lnTo>
                  <a:pt x="819515" y="699569"/>
                </a:lnTo>
                <a:lnTo>
                  <a:pt x="819591" y="699776"/>
                </a:lnTo>
                <a:lnTo>
                  <a:pt x="834768" y="744182"/>
                </a:lnTo>
                <a:lnTo>
                  <a:pt x="845384" y="744082"/>
                </a:lnTo>
                <a:lnTo>
                  <a:pt x="844505" y="741095"/>
                </a:lnTo>
                <a:lnTo>
                  <a:pt x="830308" y="699569"/>
                </a:lnTo>
                <a:close/>
              </a:path>
              <a:path w="896620" h="2023745">
                <a:moveTo>
                  <a:pt x="819548" y="699665"/>
                </a:moveTo>
                <a:close/>
              </a:path>
              <a:path w="896620" h="2023745">
                <a:moveTo>
                  <a:pt x="813413" y="655919"/>
                </a:moveTo>
                <a:lnTo>
                  <a:pt x="802448" y="655919"/>
                </a:lnTo>
                <a:lnTo>
                  <a:pt x="802532" y="656122"/>
                </a:lnTo>
                <a:lnTo>
                  <a:pt x="819548" y="699665"/>
                </a:lnTo>
                <a:lnTo>
                  <a:pt x="830308" y="699569"/>
                </a:lnTo>
                <a:lnTo>
                  <a:pt x="829143" y="696160"/>
                </a:lnTo>
                <a:lnTo>
                  <a:pt x="813413" y="655919"/>
                </a:lnTo>
                <a:close/>
              </a:path>
              <a:path w="896620" h="2023745">
                <a:moveTo>
                  <a:pt x="802493" y="656035"/>
                </a:moveTo>
                <a:close/>
              </a:path>
              <a:path w="896620" h="2023745">
                <a:moveTo>
                  <a:pt x="794741" y="613185"/>
                </a:moveTo>
                <a:lnTo>
                  <a:pt x="783577" y="613185"/>
                </a:lnTo>
                <a:lnTo>
                  <a:pt x="783670" y="613383"/>
                </a:lnTo>
                <a:lnTo>
                  <a:pt x="802493" y="656035"/>
                </a:lnTo>
                <a:lnTo>
                  <a:pt x="813413" y="655919"/>
                </a:lnTo>
                <a:lnTo>
                  <a:pt x="811919" y="652098"/>
                </a:lnTo>
                <a:lnTo>
                  <a:pt x="794741" y="613185"/>
                </a:lnTo>
                <a:close/>
              </a:path>
              <a:path w="896620" h="2023745">
                <a:moveTo>
                  <a:pt x="783620" y="613283"/>
                </a:moveTo>
                <a:close/>
              </a:path>
              <a:path w="896620" h="2023745">
                <a:moveTo>
                  <a:pt x="774337" y="571418"/>
                </a:moveTo>
                <a:lnTo>
                  <a:pt x="762947" y="571418"/>
                </a:lnTo>
                <a:lnTo>
                  <a:pt x="763047" y="571613"/>
                </a:lnTo>
                <a:lnTo>
                  <a:pt x="783620" y="613283"/>
                </a:lnTo>
                <a:lnTo>
                  <a:pt x="794741" y="613185"/>
                </a:lnTo>
                <a:lnTo>
                  <a:pt x="792876" y="608959"/>
                </a:lnTo>
                <a:lnTo>
                  <a:pt x="774337" y="571418"/>
                </a:lnTo>
                <a:close/>
              </a:path>
              <a:path w="896620" h="2023745">
                <a:moveTo>
                  <a:pt x="763003" y="571532"/>
                </a:moveTo>
                <a:close/>
              </a:path>
              <a:path w="896620" h="2023745">
                <a:moveTo>
                  <a:pt x="752249" y="530672"/>
                </a:moveTo>
                <a:lnTo>
                  <a:pt x="740601" y="530672"/>
                </a:lnTo>
                <a:lnTo>
                  <a:pt x="740710" y="530861"/>
                </a:lnTo>
                <a:lnTo>
                  <a:pt x="763003" y="571532"/>
                </a:lnTo>
                <a:lnTo>
                  <a:pt x="774337" y="571418"/>
                </a:lnTo>
                <a:lnTo>
                  <a:pt x="772055" y="566798"/>
                </a:lnTo>
                <a:lnTo>
                  <a:pt x="752249" y="530672"/>
                </a:lnTo>
                <a:close/>
              </a:path>
              <a:path w="896620" h="2023745">
                <a:moveTo>
                  <a:pt x="740652" y="530765"/>
                </a:moveTo>
                <a:close/>
              </a:path>
              <a:path w="896620" h="2023745">
                <a:moveTo>
                  <a:pt x="728520" y="490997"/>
                </a:moveTo>
                <a:lnTo>
                  <a:pt x="716583" y="490997"/>
                </a:lnTo>
                <a:lnTo>
                  <a:pt x="716700" y="491181"/>
                </a:lnTo>
                <a:lnTo>
                  <a:pt x="740652" y="530765"/>
                </a:lnTo>
                <a:lnTo>
                  <a:pt x="752249" y="530672"/>
                </a:lnTo>
                <a:lnTo>
                  <a:pt x="749504" y="525665"/>
                </a:lnTo>
                <a:lnTo>
                  <a:pt x="728520" y="490997"/>
                </a:lnTo>
                <a:close/>
              </a:path>
              <a:path w="896620" h="2023745">
                <a:moveTo>
                  <a:pt x="716640" y="491091"/>
                </a:moveTo>
                <a:close/>
              </a:path>
              <a:path w="896620" h="2023745">
                <a:moveTo>
                  <a:pt x="703201" y="452446"/>
                </a:moveTo>
                <a:lnTo>
                  <a:pt x="690935" y="452446"/>
                </a:lnTo>
                <a:lnTo>
                  <a:pt x="691060" y="452625"/>
                </a:lnTo>
                <a:lnTo>
                  <a:pt x="716640" y="491091"/>
                </a:lnTo>
                <a:lnTo>
                  <a:pt x="728520" y="490997"/>
                </a:lnTo>
                <a:lnTo>
                  <a:pt x="725263" y="485616"/>
                </a:lnTo>
                <a:lnTo>
                  <a:pt x="703201" y="452446"/>
                </a:lnTo>
                <a:close/>
              </a:path>
              <a:path w="896620" h="2023745">
                <a:moveTo>
                  <a:pt x="690998" y="452540"/>
                </a:moveTo>
                <a:close/>
              </a:path>
              <a:path w="896620" h="2023745">
                <a:moveTo>
                  <a:pt x="676337" y="415071"/>
                </a:moveTo>
                <a:lnTo>
                  <a:pt x="663702" y="415071"/>
                </a:lnTo>
                <a:lnTo>
                  <a:pt x="663834" y="415244"/>
                </a:lnTo>
                <a:lnTo>
                  <a:pt x="690998" y="452540"/>
                </a:lnTo>
                <a:lnTo>
                  <a:pt x="703201" y="452446"/>
                </a:lnTo>
                <a:lnTo>
                  <a:pt x="699378" y="446699"/>
                </a:lnTo>
                <a:lnTo>
                  <a:pt x="676337" y="415071"/>
                </a:lnTo>
                <a:close/>
              </a:path>
              <a:path w="896620" h="2023745">
                <a:moveTo>
                  <a:pt x="663760" y="415151"/>
                </a:moveTo>
                <a:close/>
              </a:path>
              <a:path w="896620" h="2023745">
                <a:moveTo>
                  <a:pt x="647978" y="378924"/>
                </a:moveTo>
                <a:lnTo>
                  <a:pt x="634926" y="378924"/>
                </a:lnTo>
                <a:lnTo>
                  <a:pt x="635064" y="379092"/>
                </a:lnTo>
                <a:lnTo>
                  <a:pt x="663760" y="415151"/>
                </a:lnTo>
                <a:lnTo>
                  <a:pt x="676337" y="415071"/>
                </a:lnTo>
                <a:lnTo>
                  <a:pt x="671892" y="408969"/>
                </a:lnTo>
                <a:lnTo>
                  <a:pt x="647978" y="378924"/>
                </a:lnTo>
                <a:close/>
              </a:path>
              <a:path w="896620" h="2023745">
                <a:moveTo>
                  <a:pt x="635004" y="379023"/>
                </a:moveTo>
                <a:close/>
              </a:path>
              <a:path w="896620" h="2023745">
                <a:moveTo>
                  <a:pt x="618175" y="344058"/>
                </a:moveTo>
                <a:lnTo>
                  <a:pt x="604649" y="344058"/>
                </a:lnTo>
                <a:lnTo>
                  <a:pt x="604796" y="344219"/>
                </a:lnTo>
                <a:lnTo>
                  <a:pt x="635004" y="379023"/>
                </a:lnTo>
                <a:lnTo>
                  <a:pt x="647978" y="378924"/>
                </a:lnTo>
                <a:lnTo>
                  <a:pt x="642848" y="372479"/>
                </a:lnTo>
                <a:lnTo>
                  <a:pt x="618175" y="344058"/>
                </a:lnTo>
                <a:close/>
              </a:path>
              <a:path w="896620" h="2023745">
                <a:moveTo>
                  <a:pt x="604708" y="344125"/>
                </a:moveTo>
                <a:close/>
              </a:path>
              <a:path w="896620" h="2023745">
                <a:moveTo>
                  <a:pt x="586976" y="310522"/>
                </a:moveTo>
                <a:lnTo>
                  <a:pt x="572918" y="310522"/>
                </a:lnTo>
                <a:lnTo>
                  <a:pt x="573072" y="310678"/>
                </a:lnTo>
                <a:lnTo>
                  <a:pt x="604708" y="344125"/>
                </a:lnTo>
                <a:lnTo>
                  <a:pt x="618175" y="344058"/>
                </a:lnTo>
                <a:lnTo>
                  <a:pt x="612291" y="337280"/>
                </a:lnTo>
                <a:lnTo>
                  <a:pt x="586976" y="310522"/>
                </a:lnTo>
                <a:close/>
              </a:path>
              <a:path w="896620" h="2023745">
                <a:moveTo>
                  <a:pt x="573000" y="310609"/>
                </a:moveTo>
                <a:close/>
              </a:path>
              <a:path w="896620" h="2023745">
                <a:moveTo>
                  <a:pt x="554440" y="278372"/>
                </a:moveTo>
                <a:lnTo>
                  <a:pt x="539772" y="278372"/>
                </a:lnTo>
                <a:lnTo>
                  <a:pt x="539934" y="278521"/>
                </a:lnTo>
                <a:lnTo>
                  <a:pt x="573000" y="310609"/>
                </a:lnTo>
                <a:lnTo>
                  <a:pt x="586976" y="310522"/>
                </a:lnTo>
                <a:lnTo>
                  <a:pt x="580261" y="303424"/>
                </a:lnTo>
                <a:lnTo>
                  <a:pt x="554440" y="278372"/>
                </a:lnTo>
                <a:close/>
              </a:path>
              <a:path w="896620" h="2023745">
                <a:moveTo>
                  <a:pt x="539835" y="278433"/>
                </a:moveTo>
                <a:close/>
              </a:path>
              <a:path w="896620" h="2023745">
                <a:moveTo>
                  <a:pt x="520618" y="247657"/>
                </a:moveTo>
                <a:lnTo>
                  <a:pt x="505259" y="247657"/>
                </a:lnTo>
                <a:lnTo>
                  <a:pt x="505426" y="247801"/>
                </a:lnTo>
                <a:lnTo>
                  <a:pt x="539835" y="278433"/>
                </a:lnTo>
                <a:lnTo>
                  <a:pt x="554440" y="278372"/>
                </a:lnTo>
                <a:lnTo>
                  <a:pt x="546806" y="270965"/>
                </a:lnTo>
                <a:lnTo>
                  <a:pt x="520618" y="247657"/>
                </a:lnTo>
                <a:close/>
              </a:path>
              <a:path w="896620" h="2023745">
                <a:moveTo>
                  <a:pt x="505350" y="247738"/>
                </a:moveTo>
                <a:close/>
              </a:path>
              <a:path w="896620" h="2023745">
                <a:moveTo>
                  <a:pt x="485575" y="218431"/>
                </a:moveTo>
                <a:lnTo>
                  <a:pt x="469418" y="218431"/>
                </a:lnTo>
                <a:lnTo>
                  <a:pt x="469592" y="218566"/>
                </a:lnTo>
                <a:lnTo>
                  <a:pt x="505350" y="247738"/>
                </a:lnTo>
                <a:lnTo>
                  <a:pt x="520618" y="247657"/>
                </a:lnTo>
                <a:lnTo>
                  <a:pt x="511966" y="239956"/>
                </a:lnTo>
                <a:lnTo>
                  <a:pt x="485575" y="218431"/>
                </a:lnTo>
                <a:close/>
              </a:path>
              <a:path w="896620" h="2023745">
                <a:moveTo>
                  <a:pt x="469506" y="218502"/>
                </a:moveTo>
                <a:close/>
              </a:path>
              <a:path w="896620" h="2023745">
                <a:moveTo>
                  <a:pt x="449375" y="190745"/>
                </a:moveTo>
                <a:lnTo>
                  <a:pt x="432294" y="190745"/>
                </a:lnTo>
                <a:lnTo>
                  <a:pt x="432475" y="190874"/>
                </a:lnTo>
                <a:lnTo>
                  <a:pt x="469506" y="218502"/>
                </a:lnTo>
                <a:lnTo>
                  <a:pt x="485575" y="218431"/>
                </a:lnTo>
                <a:lnTo>
                  <a:pt x="475787" y="210447"/>
                </a:lnTo>
                <a:lnTo>
                  <a:pt x="449375" y="190745"/>
                </a:lnTo>
                <a:close/>
              </a:path>
              <a:path w="896620" h="2023745">
                <a:moveTo>
                  <a:pt x="432385" y="190813"/>
                </a:moveTo>
                <a:close/>
              </a:path>
              <a:path w="896620" h="2023745">
                <a:moveTo>
                  <a:pt x="412087" y="164651"/>
                </a:moveTo>
                <a:lnTo>
                  <a:pt x="393931" y="164651"/>
                </a:lnTo>
                <a:lnTo>
                  <a:pt x="394119" y="164772"/>
                </a:lnTo>
                <a:lnTo>
                  <a:pt x="432385" y="190813"/>
                </a:lnTo>
                <a:lnTo>
                  <a:pt x="449375" y="190745"/>
                </a:lnTo>
                <a:lnTo>
                  <a:pt x="438312" y="182492"/>
                </a:lnTo>
                <a:lnTo>
                  <a:pt x="412087" y="164651"/>
                </a:lnTo>
                <a:close/>
              </a:path>
              <a:path w="896620" h="2023745">
                <a:moveTo>
                  <a:pt x="394002" y="164700"/>
                </a:moveTo>
                <a:close/>
              </a:path>
              <a:path w="896620" h="2023745">
                <a:moveTo>
                  <a:pt x="373794" y="140201"/>
                </a:moveTo>
                <a:lnTo>
                  <a:pt x="354371" y="140201"/>
                </a:lnTo>
                <a:lnTo>
                  <a:pt x="354564" y="140314"/>
                </a:lnTo>
                <a:lnTo>
                  <a:pt x="394002" y="164700"/>
                </a:lnTo>
                <a:lnTo>
                  <a:pt x="412087" y="164651"/>
                </a:lnTo>
                <a:lnTo>
                  <a:pt x="399583" y="156145"/>
                </a:lnTo>
                <a:lnTo>
                  <a:pt x="373794" y="140201"/>
                </a:lnTo>
                <a:close/>
              </a:path>
              <a:path w="896620" h="2023745">
                <a:moveTo>
                  <a:pt x="354458" y="140255"/>
                </a:moveTo>
                <a:close/>
              </a:path>
              <a:path w="896620" h="2023745">
                <a:moveTo>
                  <a:pt x="334587" y="117447"/>
                </a:moveTo>
                <a:lnTo>
                  <a:pt x="313659" y="117447"/>
                </a:lnTo>
                <a:lnTo>
                  <a:pt x="313858" y="117553"/>
                </a:lnTo>
                <a:lnTo>
                  <a:pt x="354458" y="140255"/>
                </a:lnTo>
                <a:lnTo>
                  <a:pt x="373794" y="140201"/>
                </a:lnTo>
                <a:lnTo>
                  <a:pt x="359646" y="131455"/>
                </a:lnTo>
                <a:lnTo>
                  <a:pt x="334587" y="117447"/>
                </a:lnTo>
                <a:close/>
              </a:path>
              <a:path w="896620" h="2023745">
                <a:moveTo>
                  <a:pt x="313774" y="117511"/>
                </a:moveTo>
                <a:close/>
              </a:path>
              <a:path w="896620" h="2023745">
                <a:moveTo>
                  <a:pt x="294585" y="96441"/>
                </a:moveTo>
                <a:lnTo>
                  <a:pt x="271835" y="96441"/>
                </a:lnTo>
                <a:lnTo>
                  <a:pt x="272041" y="96539"/>
                </a:lnTo>
                <a:lnTo>
                  <a:pt x="313774" y="117511"/>
                </a:lnTo>
                <a:lnTo>
                  <a:pt x="334587" y="117447"/>
                </a:lnTo>
                <a:lnTo>
                  <a:pt x="318543" y="108478"/>
                </a:lnTo>
                <a:lnTo>
                  <a:pt x="294585" y="96441"/>
                </a:lnTo>
                <a:close/>
              </a:path>
              <a:path w="896620" h="2023745">
                <a:moveTo>
                  <a:pt x="271939" y="96493"/>
                </a:moveTo>
                <a:close/>
              </a:path>
              <a:path w="896620" h="2023745">
                <a:moveTo>
                  <a:pt x="253929" y="77235"/>
                </a:moveTo>
                <a:lnTo>
                  <a:pt x="228946" y="77235"/>
                </a:lnTo>
                <a:lnTo>
                  <a:pt x="229156" y="77323"/>
                </a:lnTo>
                <a:lnTo>
                  <a:pt x="271939" y="96493"/>
                </a:lnTo>
                <a:lnTo>
                  <a:pt x="294585" y="96441"/>
                </a:lnTo>
                <a:lnTo>
                  <a:pt x="276318" y="87264"/>
                </a:lnTo>
                <a:lnTo>
                  <a:pt x="253929" y="77235"/>
                </a:lnTo>
                <a:close/>
              </a:path>
              <a:path w="896620" h="2023745">
                <a:moveTo>
                  <a:pt x="229061" y="77286"/>
                </a:moveTo>
                <a:close/>
              </a:path>
              <a:path w="896620" h="2023745">
                <a:moveTo>
                  <a:pt x="212813" y="59880"/>
                </a:moveTo>
                <a:lnTo>
                  <a:pt x="185032" y="59880"/>
                </a:lnTo>
                <a:lnTo>
                  <a:pt x="185247" y="59960"/>
                </a:lnTo>
                <a:lnTo>
                  <a:pt x="229061" y="77286"/>
                </a:lnTo>
                <a:lnTo>
                  <a:pt x="253929" y="77235"/>
                </a:lnTo>
                <a:lnTo>
                  <a:pt x="233017" y="67867"/>
                </a:lnTo>
                <a:lnTo>
                  <a:pt x="212813" y="59880"/>
                </a:lnTo>
                <a:close/>
              </a:path>
              <a:path w="896620" h="2023745">
                <a:moveTo>
                  <a:pt x="185152" y="59927"/>
                </a:moveTo>
                <a:close/>
              </a:path>
              <a:path w="896620" h="2023745">
                <a:moveTo>
                  <a:pt x="171512" y="44429"/>
                </a:moveTo>
                <a:lnTo>
                  <a:pt x="140138" y="44429"/>
                </a:lnTo>
                <a:lnTo>
                  <a:pt x="140357" y="44499"/>
                </a:lnTo>
                <a:lnTo>
                  <a:pt x="185152" y="59927"/>
                </a:lnTo>
                <a:lnTo>
                  <a:pt x="212813" y="59880"/>
                </a:lnTo>
                <a:lnTo>
                  <a:pt x="188681" y="50340"/>
                </a:lnTo>
                <a:lnTo>
                  <a:pt x="171512" y="44429"/>
                </a:lnTo>
                <a:close/>
              </a:path>
              <a:path w="896620" h="2023745">
                <a:moveTo>
                  <a:pt x="140241" y="44465"/>
                </a:moveTo>
                <a:close/>
              </a:path>
              <a:path w="896620" h="2023745">
                <a:moveTo>
                  <a:pt x="130450" y="30934"/>
                </a:moveTo>
                <a:lnTo>
                  <a:pt x="94306" y="30934"/>
                </a:lnTo>
                <a:lnTo>
                  <a:pt x="94529" y="30994"/>
                </a:lnTo>
                <a:lnTo>
                  <a:pt x="140241" y="44465"/>
                </a:lnTo>
                <a:lnTo>
                  <a:pt x="171512" y="44429"/>
                </a:lnTo>
                <a:lnTo>
                  <a:pt x="143353" y="34735"/>
                </a:lnTo>
                <a:lnTo>
                  <a:pt x="130450" y="30934"/>
                </a:lnTo>
                <a:close/>
              </a:path>
              <a:path w="896620" h="2023745">
                <a:moveTo>
                  <a:pt x="94403" y="30963"/>
                </a:moveTo>
                <a:close/>
              </a:path>
              <a:path w="896620" h="2023745">
                <a:moveTo>
                  <a:pt x="90338" y="19446"/>
                </a:moveTo>
                <a:lnTo>
                  <a:pt x="47579" y="19446"/>
                </a:lnTo>
                <a:lnTo>
                  <a:pt x="47805" y="19497"/>
                </a:lnTo>
                <a:lnTo>
                  <a:pt x="94403" y="30963"/>
                </a:lnTo>
                <a:lnTo>
                  <a:pt x="130450" y="30934"/>
                </a:lnTo>
                <a:lnTo>
                  <a:pt x="97081" y="21104"/>
                </a:lnTo>
                <a:lnTo>
                  <a:pt x="90338" y="19446"/>
                </a:lnTo>
                <a:close/>
              </a:path>
              <a:path w="896620" h="2023745">
                <a:moveTo>
                  <a:pt x="47704" y="19477"/>
                </a:moveTo>
                <a:close/>
              </a:path>
              <a:path w="896620" h="2023745">
                <a:moveTo>
                  <a:pt x="1986" y="0"/>
                </a:moveTo>
                <a:lnTo>
                  <a:pt x="0" y="10017"/>
                </a:lnTo>
                <a:lnTo>
                  <a:pt x="47704" y="19477"/>
                </a:lnTo>
                <a:lnTo>
                  <a:pt x="90338" y="19446"/>
                </a:lnTo>
                <a:lnTo>
                  <a:pt x="49905" y="9500"/>
                </a:lnTo>
                <a:lnTo>
                  <a:pt x="1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027553" y="6237861"/>
            <a:ext cx="3277235" cy="429259"/>
          </a:xfrm>
          <a:prstGeom prst="rect">
            <a:avLst/>
          </a:prstGeom>
          <a:solidFill>
            <a:srgbClr val="F8DA00"/>
          </a:solidFill>
        </p:spPr>
        <p:txBody>
          <a:bodyPr vert="horz" wrap="square" lIns="0" tIns="52704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414"/>
              </a:spcBef>
            </a:pPr>
            <a:r>
              <a:rPr sz="2100" spc="10" dirty="0">
                <a:latin typeface="Tahoma"/>
                <a:cs typeface="Tahoma"/>
              </a:rPr>
              <a:t>direct </a:t>
            </a:r>
            <a:r>
              <a:rPr sz="2100" spc="15" dirty="0">
                <a:latin typeface="Tahoma"/>
                <a:cs typeface="Tahoma"/>
              </a:rPr>
              <a:t>current </a:t>
            </a:r>
            <a:r>
              <a:rPr sz="2100" spc="20" dirty="0">
                <a:latin typeface="Tahoma"/>
                <a:cs typeface="Tahoma"/>
              </a:rPr>
              <a:t>(DC)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motor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454822" y="2439006"/>
            <a:ext cx="315595" cy="135890"/>
          </a:xfrm>
          <a:custGeom>
            <a:avLst/>
            <a:gdLst/>
            <a:ahLst/>
            <a:cxnLst/>
            <a:rect l="l" t="t" r="r" b="b"/>
            <a:pathLst>
              <a:path w="315595" h="135889">
                <a:moveTo>
                  <a:pt x="61200" y="59494"/>
                </a:moveTo>
                <a:lnTo>
                  <a:pt x="0" y="127309"/>
                </a:lnTo>
                <a:lnTo>
                  <a:pt x="90972" y="135580"/>
                </a:lnTo>
                <a:lnTo>
                  <a:pt x="79889" y="107255"/>
                </a:lnTo>
                <a:lnTo>
                  <a:pt x="65266" y="107255"/>
                </a:lnTo>
                <a:lnTo>
                  <a:pt x="61544" y="97744"/>
                </a:lnTo>
                <a:lnTo>
                  <a:pt x="74225" y="92782"/>
                </a:lnTo>
                <a:lnTo>
                  <a:pt x="61200" y="59494"/>
                </a:lnTo>
                <a:close/>
              </a:path>
              <a:path w="315595" h="135889">
                <a:moveTo>
                  <a:pt x="74225" y="92782"/>
                </a:moveTo>
                <a:lnTo>
                  <a:pt x="61544" y="97744"/>
                </a:lnTo>
                <a:lnTo>
                  <a:pt x="65266" y="107255"/>
                </a:lnTo>
                <a:lnTo>
                  <a:pt x="77947" y="102293"/>
                </a:lnTo>
                <a:lnTo>
                  <a:pt x="74225" y="92782"/>
                </a:lnTo>
                <a:close/>
              </a:path>
              <a:path w="315595" h="135889">
                <a:moveTo>
                  <a:pt x="77947" y="102293"/>
                </a:moveTo>
                <a:lnTo>
                  <a:pt x="65266" y="107255"/>
                </a:lnTo>
                <a:lnTo>
                  <a:pt x="79889" y="107255"/>
                </a:lnTo>
                <a:lnTo>
                  <a:pt x="77947" y="102293"/>
                </a:lnTo>
                <a:close/>
              </a:path>
              <a:path w="315595" h="135889">
                <a:moveTo>
                  <a:pt x="311335" y="0"/>
                </a:moveTo>
                <a:lnTo>
                  <a:pt x="74225" y="92782"/>
                </a:lnTo>
                <a:lnTo>
                  <a:pt x="77947" y="102293"/>
                </a:lnTo>
                <a:lnTo>
                  <a:pt x="315057" y="9511"/>
                </a:lnTo>
                <a:lnTo>
                  <a:pt x="311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3851934" y="2173731"/>
            <a:ext cx="1384300" cy="1168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Tahoma"/>
                <a:cs typeface="Tahoma"/>
              </a:rPr>
              <a:t>collector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434975">
              <a:lnSpc>
                <a:spcPct val="100000"/>
              </a:lnSpc>
            </a:pPr>
            <a:r>
              <a:rPr sz="2100" spc="10" dirty="0">
                <a:latin typeface="Tahoma"/>
                <a:cs typeface="Tahoma"/>
              </a:rPr>
              <a:t>b</a:t>
            </a:r>
            <a:r>
              <a:rPr sz="2100" spc="15" dirty="0">
                <a:latin typeface="Tahoma"/>
                <a:cs typeface="Tahoma"/>
              </a:rPr>
              <a:t>r</a:t>
            </a:r>
            <a:r>
              <a:rPr sz="2100" spc="20" dirty="0">
                <a:latin typeface="Tahoma"/>
                <a:cs typeface="Tahoma"/>
              </a:rPr>
              <a:t>u</a:t>
            </a:r>
            <a:r>
              <a:rPr sz="2100" spc="10" dirty="0">
                <a:latin typeface="Tahoma"/>
                <a:cs typeface="Tahoma"/>
              </a:rPr>
              <a:t>sh</a:t>
            </a:r>
            <a:r>
              <a:rPr sz="2100" spc="15" dirty="0">
                <a:latin typeface="Tahoma"/>
                <a:cs typeface="Tahoma"/>
              </a:rPr>
              <a:t>es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890575" y="3256349"/>
            <a:ext cx="316230" cy="181610"/>
          </a:xfrm>
          <a:custGeom>
            <a:avLst/>
            <a:gdLst/>
            <a:ahLst/>
            <a:cxnLst/>
            <a:rect l="l" t="t" r="r" b="b"/>
            <a:pathLst>
              <a:path w="316229" h="181610">
                <a:moveTo>
                  <a:pt x="51026" y="105703"/>
                </a:moveTo>
                <a:lnTo>
                  <a:pt x="0" y="181469"/>
                </a:lnTo>
                <a:lnTo>
                  <a:pt x="91229" y="176830"/>
                </a:lnTo>
                <a:lnTo>
                  <a:pt x="77427" y="152412"/>
                </a:lnTo>
                <a:lnTo>
                  <a:pt x="61785" y="152412"/>
                </a:lnTo>
                <a:lnTo>
                  <a:pt x="56760" y="143521"/>
                </a:lnTo>
                <a:lnTo>
                  <a:pt x="68614" y="136821"/>
                </a:lnTo>
                <a:lnTo>
                  <a:pt x="51026" y="105703"/>
                </a:lnTo>
                <a:close/>
              </a:path>
              <a:path w="316229" h="181610">
                <a:moveTo>
                  <a:pt x="68614" y="136821"/>
                </a:moveTo>
                <a:lnTo>
                  <a:pt x="56760" y="143521"/>
                </a:lnTo>
                <a:lnTo>
                  <a:pt x="61785" y="152412"/>
                </a:lnTo>
                <a:lnTo>
                  <a:pt x="73640" y="145712"/>
                </a:lnTo>
                <a:lnTo>
                  <a:pt x="68614" y="136821"/>
                </a:lnTo>
                <a:close/>
              </a:path>
              <a:path w="316229" h="181610">
                <a:moveTo>
                  <a:pt x="73640" y="145712"/>
                </a:moveTo>
                <a:lnTo>
                  <a:pt x="61785" y="152412"/>
                </a:lnTo>
                <a:lnTo>
                  <a:pt x="77427" y="152412"/>
                </a:lnTo>
                <a:lnTo>
                  <a:pt x="73640" y="145712"/>
                </a:lnTo>
                <a:close/>
              </a:path>
              <a:path w="316229" h="181610">
                <a:moveTo>
                  <a:pt x="310682" y="0"/>
                </a:moveTo>
                <a:lnTo>
                  <a:pt x="68614" y="136821"/>
                </a:lnTo>
                <a:lnTo>
                  <a:pt x="73640" y="145712"/>
                </a:lnTo>
                <a:lnTo>
                  <a:pt x="315708" y="8891"/>
                </a:lnTo>
                <a:lnTo>
                  <a:pt x="3106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03783" y="1533651"/>
            <a:ext cx="2646680" cy="677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920750">
              <a:lnSpc>
                <a:spcPct val="101899"/>
              </a:lnSpc>
              <a:spcBef>
                <a:spcPts val="85"/>
              </a:spcBef>
            </a:pPr>
            <a:r>
              <a:rPr sz="2100" spc="15" dirty="0">
                <a:latin typeface="Tahoma"/>
                <a:cs typeface="Tahoma"/>
              </a:rPr>
              <a:t>stator  (permanent</a:t>
            </a:r>
            <a:r>
              <a:rPr sz="2100" spc="-2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magnets)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585630" y="2263151"/>
            <a:ext cx="1038860" cy="1052195"/>
          </a:xfrm>
          <a:custGeom>
            <a:avLst/>
            <a:gdLst/>
            <a:ahLst/>
            <a:cxnLst/>
            <a:rect l="l" t="t" r="r" b="b"/>
            <a:pathLst>
              <a:path w="1038860" h="1052195">
                <a:moveTo>
                  <a:pt x="977513" y="997550"/>
                </a:moveTo>
                <a:lnTo>
                  <a:pt x="952073" y="1022661"/>
                </a:lnTo>
                <a:lnTo>
                  <a:pt x="1038542" y="1052112"/>
                </a:lnTo>
                <a:lnTo>
                  <a:pt x="1023910" y="1007240"/>
                </a:lnTo>
                <a:lnTo>
                  <a:pt x="987078" y="1007240"/>
                </a:lnTo>
                <a:lnTo>
                  <a:pt x="977513" y="997550"/>
                </a:lnTo>
                <a:close/>
              </a:path>
              <a:path w="1038860" h="1052195">
                <a:moveTo>
                  <a:pt x="984782" y="990376"/>
                </a:moveTo>
                <a:lnTo>
                  <a:pt x="977513" y="997550"/>
                </a:lnTo>
                <a:lnTo>
                  <a:pt x="987078" y="1007240"/>
                </a:lnTo>
                <a:lnTo>
                  <a:pt x="994346" y="1000066"/>
                </a:lnTo>
                <a:lnTo>
                  <a:pt x="984782" y="990376"/>
                </a:lnTo>
                <a:close/>
              </a:path>
              <a:path w="1038860" h="1052195">
                <a:moveTo>
                  <a:pt x="1010222" y="965266"/>
                </a:moveTo>
                <a:lnTo>
                  <a:pt x="984782" y="990376"/>
                </a:lnTo>
                <a:lnTo>
                  <a:pt x="994346" y="1000066"/>
                </a:lnTo>
                <a:lnTo>
                  <a:pt x="987078" y="1007240"/>
                </a:lnTo>
                <a:lnTo>
                  <a:pt x="1023910" y="1007240"/>
                </a:lnTo>
                <a:lnTo>
                  <a:pt x="1010222" y="965266"/>
                </a:lnTo>
                <a:close/>
              </a:path>
              <a:path w="1038860" h="1052195">
                <a:moveTo>
                  <a:pt x="7268" y="0"/>
                </a:moveTo>
                <a:lnTo>
                  <a:pt x="0" y="7174"/>
                </a:lnTo>
                <a:lnTo>
                  <a:pt x="977513" y="997550"/>
                </a:lnTo>
                <a:lnTo>
                  <a:pt x="984782" y="990376"/>
                </a:lnTo>
                <a:lnTo>
                  <a:pt x="72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854118" y="1683003"/>
            <a:ext cx="71882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ahoma"/>
                <a:cs typeface="Tahoma"/>
              </a:rPr>
              <a:t>s</a:t>
            </a:r>
            <a:r>
              <a:rPr sz="2100" spc="20" dirty="0">
                <a:latin typeface="Tahoma"/>
                <a:cs typeface="Tahoma"/>
              </a:rPr>
              <a:t>tato</a:t>
            </a:r>
            <a:r>
              <a:rPr sz="2100" spc="10" dirty="0">
                <a:latin typeface="Tahoma"/>
                <a:cs typeface="Tahoma"/>
              </a:rPr>
              <a:t>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384258" y="1921957"/>
            <a:ext cx="356870" cy="222250"/>
          </a:xfrm>
          <a:custGeom>
            <a:avLst/>
            <a:gdLst/>
            <a:ahLst/>
            <a:cxnLst/>
            <a:rect l="l" t="t" r="r" b="b"/>
            <a:pathLst>
              <a:path w="356870" h="222250">
                <a:moveTo>
                  <a:pt x="48172" y="144612"/>
                </a:moveTo>
                <a:lnTo>
                  <a:pt x="0" y="222224"/>
                </a:lnTo>
                <a:lnTo>
                  <a:pt x="90992" y="214195"/>
                </a:lnTo>
                <a:lnTo>
                  <a:pt x="76650" y="190889"/>
                </a:lnTo>
                <a:lnTo>
                  <a:pt x="60661" y="190889"/>
                </a:lnTo>
                <a:lnTo>
                  <a:pt x="55309" y="182192"/>
                </a:lnTo>
                <a:lnTo>
                  <a:pt x="66907" y="175056"/>
                </a:lnTo>
                <a:lnTo>
                  <a:pt x="48172" y="144612"/>
                </a:lnTo>
                <a:close/>
              </a:path>
              <a:path w="356870" h="222250">
                <a:moveTo>
                  <a:pt x="66907" y="175056"/>
                </a:moveTo>
                <a:lnTo>
                  <a:pt x="55309" y="182192"/>
                </a:lnTo>
                <a:lnTo>
                  <a:pt x="60661" y="190889"/>
                </a:lnTo>
                <a:lnTo>
                  <a:pt x="72258" y="183753"/>
                </a:lnTo>
                <a:lnTo>
                  <a:pt x="66907" y="175056"/>
                </a:lnTo>
                <a:close/>
              </a:path>
              <a:path w="356870" h="222250">
                <a:moveTo>
                  <a:pt x="72258" y="183753"/>
                </a:moveTo>
                <a:lnTo>
                  <a:pt x="60661" y="190889"/>
                </a:lnTo>
                <a:lnTo>
                  <a:pt x="76650" y="190889"/>
                </a:lnTo>
                <a:lnTo>
                  <a:pt x="72258" y="183753"/>
                </a:lnTo>
                <a:close/>
              </a:path>
              <a:path w="356870" h="222250">
                <a:moveTo>
                  <a:pt x="351370" y="0"/>
                </a:moveTo>
                <a:lnTo>
                  <a:pt x="66907" y="175056"/>
                </a:lnTo>
                <a:lnTo>
                  <a:pt x="72258" y="183753"/>
                </a:lnTo>
                <a:lnTo>
                  <a:pt x="356723" y="8698"/>
                </a:lnTo>
                <a:lnTo>
                  <a:pt x="351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510128" y="3432712"/>
            <a:ext cx="187236" cy="200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191884" y="4513579"/>
            <a:ext cx="3554095" cy="899160"/>
          </a:xfrm>
          <a:prstGeom prst="rect">
            <a:avLst/>
          </a:prstGeom>
          <a:ln w="10212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63905">
              <a:lnSpc>
                <a:spcPct val="100000"/>
              </a:lnSpc>
            </a:pPr>
            <a:r>
              <a:rPr sz="2100" spc="15" dirty="0">
                <a:latin typeface="Tahoma"/>
                <a:cs typeface="Tahoma"/>
              </a:rPr>
              <a:t>switching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circuit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941671" y="3099090"/>
            <a:ext cx="1694180" cy="1905000"/>
          </a:xfrm>
          <a:custGeom>
            <a:avLst/>
            <a:gdLst/>
            <a:ahLst/>
            <a:cxnLst/>
            <a:rect l="l" t="t" r="r" b="b"/>
            <a:pathLst>
              <a:path w="1694179" h="1905000">
                <a:moveTo>
                  <a:pt x="168511" y="1823006"/>
                </a:moveTo>
                <a:lnTo>
                  <a:pt x="168511" y="1904709"/>
                </a:lnTo>
                <a:lnTo>
                  <a:pt x="240000" y="1868963"/>
                </a:lnTo>
                <a:lnTo>
                  <a:pt x="182128" y="1868963"/>
                </a:lnTo>
                <a:lnTo>
                  <a:pt x="182128" y="1858750"/>
                </a:lnTo>
                <a:lnTo>
                  <a:pt x="240000" y="1858750"/>
                </a:lnTo>
                <a:lnTo>
                  <a:pt x="168511" y="1823006"/>
                </a:lnTo>
                <a:close/>
              </a:path>
              <a:path w="1694179" h="1905000">
                <a:moveTo>
                  <a:pt x="1693638" y="0"/>
                </a:moveTo>
                <a:lnTo>
                  <a:pt x="0" y="0"/>
                </a:lnTo>
                <a:lnTo>
                  <a:pt x="0" y="1868963"/>
                </a:lnTo>
                <a:lnTo>
                  <a:pt x="168511" y="1868963"/>
                </a:lnTo>
                <a:lnTo>
                  <a:pt x="168511" y="1863857"/>
                </a:lnTo>
                <a:lnTo>
                  <a:pt x="10213" y="1863857"/>
                </a:lnTo>
                <a:lnTo>
                  <a:pt x="5106" y="1858750"/>
                </a:lnTo>
                <a:lnTo>
                  <a:pt x="10213" y="1858750"/>
                </a:lnTo>
                <a:lnTo>
                  <a:pt x="10213" y="10213"/>
                </a:lnTo>
                <a:lnTo>
                  <a:pt x="5106" y="10213"/>
                </a:lnTo>
                <a:lnTo>
                  <a:pt x="10213" y="5106"/>
                </a:lnTo>
                <a:lnTo>
                  <a:pt x="1693638" y="5106"/>
                </a:lnTo>
                <a:lnTo>
                  <a:pt x="1693638" y="0"/>
                </a:lnTo>
                <a:close/>
              </a:path>
              <a:path w="1694179" h="1905000">
                <a:moveTo>
                  <a:pt x="240000" y="1858750"/>
                </a:moveTo>
                <a:lnTo>
                  <a:pt x="182128" y="1858750"/>
                </a:lnTo>
                <a:lnTo>
                  <a:pt x="182128" y="1868963"/>
                </a:lnTo>
                <a:lnTo>
                  <a:pt x="240000" y="1868963"/>
                </a:lnTo>
                <a:lnTo>
                  <a:pt x="250214" y="1863857"/>
                </a:lnTo>
                <a:lnTo>
                  <a:pt x="240000" y="1858750"/>
                </a:lnTo>
                <a:close/>
              </a:path>
              <a:path w="1694179" h="1905000">
                <a:moveTo>
                  <a:pt x="10213" y="1858750"/>
                </a:moveTo>
                <a:lnTo>
                  <a:pt x="5106" y="1858750"/>
                </a:lnTo>
                <a:lnTo>
                  <a:pt x="10213" y="1863857"/>
                </a:lnTo>
                <a:lnTo>
                  <a:pt x="10213" y="1858750"/>
                </a:lnTo>
                <a:close/>
              </a:path>
              <a:path w="1694179" h="1905000">
                <a:moveTo>
                  <a:pt x="168511" y="1858750"/>
                </a:moveTo>
                <a:lnTo>
                  <a:pt x="10213" y="1858750"/>
                </a:lnTo>
                <a:lnTo>
                  <a:pt x="10213" y="1863857"/>
                </a:lnTo>
                <a:lnTo>
                  <a:pt x="168511" y="1863857"/>
                </a:lnTo>
                <a:lnTo>
                  <a:pt x="168511" y="1858750"/>
                </a:lnTo>
                <a:close/>
              </a:path>
              <a:path w="1694179" h="1905000">
                <a:moveTo>
                  <a:pt x="10213" y="5106"/>
                </a:moveTo>
                <a:lnTo>
                  <a:pt x="5106" y="10213"/>
                </a:lnTo>
                <a:lnTo>
                  <a:pt x="10213" y="10213"/>
                </a:lnTo>
                <a:lnTo>
                  <a:pt x="10213" y="5106"/>
                </a:lnTo>
                <a:close/>
              </a:path>
              <a:path w="1694179" h="1905000">
                <a:moveTo>
                  <a:pt x="1693638" y="5106"/>
                </a:moveTo>
                <a:lnTo>
                  <a:pt x="10213" y="5106"/>
                </a:lnTo>
                <a:lnTo>
                  <a:pt x="10213" y="10213"/>
                </a:lnTo>
                <a:lnTo>
                  <a:pt x="1693638" y="10213"/>
                </a:lnTo>
                <a:lnTo>
                  <a:pt x="1693638" y="5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6680734" y="4133595"/>
            <a:ext cx="284226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35"/>
              </a:spcBef>
              <a:tabLst>
                <a:tab pos="771525" algn="l"/>
                <a:tab pos="2527300" algn="l"/>
              </a:tabLst>
            </a:pPr>
            <a:r>
              <a:rPr sz="2100" spc="15" dirty="0">
                <a:latin typeface="Tahoma"/>
                <a:cs typeface="Tahoma"/>
              </a:rPr>
              <a:t>V</a:t>
            </a:r>
            <a:r>
              <a:rPr sz="2100" spc="22" baseline="-19841" dirty="0">
                <a:latin typeface="Tahoma"/>
                <a:cs typeface="Tahoma"/>
              </a:rPr>
              <a:t>1	</a:t>
            </a:r>
            <a:r>
              <a:rPr sz="2100" spc="15" dirty="0">
                <a:latin typeface="Tahoma"/>
                <a:cs typeface="Tahoma"/>
              </a:rPr>
              <a:t>V</a:t>
            </a:r>
            <a:r>
              <a:rPr sz="2100" spc="22" baseline="-19841" dirty="0">
                <a:latin typeface="Tahoma"/>
                <a:cs typeface="Tahoma"/>
              </a:rPr>
              <a:t>2	</a:t>
            </a:r>
            <a:r>
              <a:rPr sz="2100" spc="15" dirty="0">
                <a:latin typeface="Tahoma"/>
                <a:cs typeface="Tahoma"/>
              </a:rPr>
              <a:t>V</a:t>
            </a:r>
            <a:r>
              <a:rPr sz="2100" spc="22" baseline="-19841" dirty="0">
                <a:latin typeface="Tahoma"/>
                <a:cs typeface="Tahoma"/>
              </a:rPr>
              <a:t>n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813557" y="5578347"/>
            <a:ext cx="18732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Tahoma"/>
                <a:cs typeface="Tahoma"/>
              </a:rPr>
              <a:t>V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962734" y="5730747"/>
            <a:ext cx="121920" cy="245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00" spc="20" dirty="0"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633579" y="6225945"/>
            <a:ext cx="4575810" cy="429259"/>
          </a:xfrm>
          <a:prstGeom prst="rect">
            <a:avLst/>
          </a:prstGeom>
          <a:solidFill>
            <a:srgbClr val="F8DA00"/>
          </a:solidFill>
        </p:spPr>
        <p:txBody>
          <a:bodyPr vert="horz" wrap="square" lIns="0" tIns="52069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409"/>
              </a:spcBef>
            </a:pPr>
            <a:r>
              <a:rPr sz="2100" spc="20" dirty="0">
                <a:latin typeface="Tahoma"/>
                <a:cs typeface="Tahoma"/>
              </a:rPr>
              <a:t>with </a:t>
            </a:r>
            <a:r>
              <a:rPr sz="2100" spc="15" dirty="0">
                <a:latin typeface="Tahoma"/>
                <a:cs typeface="Tahoma"/>
              </a:rPr>
              <a:t>electronic switches</a:t>
            </a:r>
            <a:r>
              <a:rPr sz="2100" spc="10" dirty="0">
                <a:latin typeface="Tahoma"/>
                <a:cs typeface="Tahoma"/>
              </a:rPr>
              <a:t> (brushless)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140006" y="3798315"/>
            <a:ext cx="1683385" cy="12166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49225">
              <a:lnSpc>
                <a:spcPct val="101899"/>
              </a:lnSpc>
              <a:spcBef>
                <a:spcPts val="85"/>
              </a:spcBef>
            </a:pPr>
            <a:r>
              <a:rPr sz="2100" spc="15" dirty="0">
                <a:latin typeface="Tahoma"/>
                <a:cs typeface="Tahoma"/>
              </a:rPr>
              <a:t>rotor (main  </a:t>
            </a:r>
            <a:r>
              <a:rPr sz="2100" spc="20" dirty="0">
                <a:latin typeface="Tahoma"/>
                <a:cs typeface="Tahoma"/>
              </a:rPr>
              <a:t>motor</a:t>
            </a:r>
            <a:r>
              <a:rPr sz="2100" spc="-5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inertia)</a:t>
            </a:r>
            <a:endParaRPr sz="2100">
              <a:latin typeface="Tahoma"/>
              <a:cs typeface="Tahoma"/>
            </a:endParaRPr>
          </a:p>
          <a:p>
            <a:pPr marR="17780" algn="r">
              <a:lnSpc>
                <a:spcPct val="100000"/>
              </a:lnSpc>
              <a:spcBef>
                <a:spcPts val="1730"/>
              </a:spcBef>
            </a:pPr>
            <a:r>
              <a:rPr sz="2100" spc="15" dirty="0">
                <a:latin typeface="Symbol"/>
                <a:cs typeface="Symbol"/>
              </a:rPr>
              <a:t>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636953" y="3847594"/>
            <a:ext cx="641985" cy="271145"/>
          </a:xfrm>
          <a:custGeom>
            <a:avLst/>
            <a:gdLst/>
            <a:ahLst/>
            <a:cxnLst/>
            <a:rect l="l" t="t" r="r" b="b"/>
            <a:pathLst>
              <a:path w="641985" h="271145">
                <a:moveTo>
                  <a:pt x="77662" y="33139"/>
                </a:moveTo>
                <a:lnTo>
                  <a:pt x="73834" y="42609"/>
                </a:lnTo>
                <a:lnTo>
                  <a:pt x="638096" y="270714"/>
                </a:lnTo>
                <a:lnTo>
                  <a:pt x="641924" y="261245"/>
                </a:lnTo>
                <a:lnTo>
                  <a:pt x="77662" y="33139"/>
                </a:lnTo>
                <a:close/>
              </a:path>
              <a:path w="641985" h="271145">
                <a:moveTo>
                  <a:pt x="91059" y="0"/>
                </a:moveTo>
                <a:lnTo>
                  <a:pt x="0" y="7252"/>
                </a:lnTo>
                <a:lnTo>
                  <a:pt x="60438" y="75747"/>
                </a:lnTo>
                <a:lnTo>
                  <a:pt x="73834" y="42609"/>
                </a:lnTo>
                <a:lnTo>
                  <a:pt x="61210" y="37505"/>
                </a:lnTo>
                <a:lnTo>
                  <a:pt x="65037" y="28036"/>
                </a:lnTo>
                <a:lnTo>
                  <a:pt x="79725" y="28036"/>
                </a:lnTo>
                <a:lnTo>
                  <a:pt x="91059" y="0"/>
                </a:lnTo>
                <a:close/>
              </a:path>
              <a:path w="641985" h="271145">
                <a:moveTo>
                  <a:pt x="65037" y="28036"/>
                </a:moveTo>
                <a:lnTo>
                  <a:pt x="61210" y="37505"/>
                </a:lnTo>
                <a:lnTo>
                  <a:pt x="73834" y="42609"/>
                </a:lnTo>
                <a:lnTo>
                  <a:pt x="77662" y="33139"/>
                </a:lnTo>
                <a:lnTo>
                  <a:pt x="65037" y="28036"/>
                </a:lnTo>
                <a:close/>
              </a:path>
              <a:path w="641985" h="271145">
                <a:moveTo>
                  <a:pt x="79725" y="28036"/>
                </a:moveTo>
                <a:lnTo>
                  <a:pt x="65037" y="28036"/>
                </a:lnTo>
                <a:lnTo>
                  <a:pt x="77662" y="33139"/>
                </a:lnTo>
                <a:lnTo>
                  <a:pt x="79725" y="2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685248" y="5419851"/>
            <a:ext cx="1012190" cy="61404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4785" marR="5080" indent="-172720">
              <a:lnSpc>
                <a:spcPct val="102099"/>
              </a:lnSpc>
              <a:spcBef>
                <a:spcPts val="70"/>
              </a:spcBef>
            </a:pPr>
            <a:r>
              <a:rPr sz="1900" spc="20" dirty="0">
                <a:latin typeface="Tahoma"/>
                <a:cs typeface="Tahoma"/>
              </a:rPr>
              <a:t>a</a:t>
            </a:r>
            <a:r>
              <a:rPr sz="1900" spc="15" dirty="0">
                <a:latin typeface="Tahoma"/>
                <a:cs typeface="Tahoma"/>
              </a:rPr>
              <a:t>rm</a:t>
            </a:r>
            <a:r>
              <a:rPr sz="1900" spc="20" dirty="0">
                <a:latin typeface="Tahoma"/>
                <a:cs typeface="Tahoma"/>
              </a:rPr>
              <a:t>a</a:t>
            </a:r>
            <a:r>
              <a:rPr sz="1900" spc="5" dirty="0">
                <a:latin typeface="Tahoma"/>
                <a:cs typeface="Tahoma"/>
              </a:rPr>
              <a:t>tu</a:t>
            </a:r>
            <a:r>
              <a:rPr sz="1900" spc="-5" dirty="0">
                <a:latin typeface="Tahoma"/>
                <a:cs typeface="Tahoma"/>
              </a:rPr>
              <a:t>r</a:t>
            </a:r>
            <a:r>
              <a:rPr sz="1900" spc="5" dirty="0">
                <a:latin typeface="Tahoma"/>
                <a:cs typeface="Tahoma"/>
              </a:rPr>
              <a:t>e  circuit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775981" y="5357847"/>
            <a:ext cx="276860" cy="330200"/>
          </a:xfrm>
          <a:custGeom>
            <a:avLst/>
            <a:gdLst/>
            <a:ahLst/>
            <a:cxnLst/>
            <a:rect l="l" t="t" r="r" b="b"/>
            <a:pathLst>
              <a:path w="276860" h="330200">
                <a:moveTo>
                  <a:pt x="220039" y="59497"/>
                </a:moveTo>
                <a:lnTo>
                  <a:pt x="0" y="323543"/>
                </a:lnTo>
                <a:lnTo>
                  <a:pt x="7846" y="330081"/>
                </a:lnTo>
                <a:lnTo>
                  <a:pt x="227884" y="66035"/>
                </a:lnTo>
                <a:lnTo>
                  <a:pt x="220039" y="59497"/>
                </a:lnTo>
                <a:close/>
              </a:path>
              <a:path w="276860" h="330200">
                <a:moveTo>
                  <a:pt x="264729" y="49035"/>
                </a:moveTo>
                <a:lnTo>
                  <a:pt x="228757" y="49035"/>
                </a:lnTo>
                <a:lnTo>
                  <a:pt x="236602" y="55573"/>
                </a:lnTo>
                <a:lnTo>
                  <a:pt x="227884" y="66035"/>
                </a:lnTo>
                <a:lnTo>
                  <a:pt x="255344" y="88919"/>
                </a:lnTo>
                <a:lnTo>
                  <a:pt x="264729" y="49035"/>
                </a:lnTo>
                <a:close/>
              </a:path>
              <a:path w="276860" h="330200">
                <a:moveTo>
                  <a:pt x="228757" y="49035"/>
                </a:moveTo>
                <a:lnTo>
                  <a:pt x="220039" y="59497"/>
                </a:lnTo>
                <a:lnTo>
                  <a:pt x="227884" y="66035"/>
                </a:lnTo>
                <a:lnTo>
                  <a:pt x="236602" y="55573"/>
                </a:lnTo>
                <a:lnTo>
                  <a:pt x="228757" y="49035"/>
                </a:lnTo>
                <a:close/>
              </a:path>
              <a:path w="276860" h="330200">
                <a:moveTo>
                  <a:pt x="276266" y="0"/>
                </a:moveTo>
                <a:lnTo>
                  <a:pt x="192578" y="36614"/>
                </a:lnTo>
                <a:lnTo>
                  <a:pt x="220039" y="59497"/>
                </a:lnTo>
                <a:lnTo>
                  <a:pt x="228757" y="49035"/>
                </a:lnTo>
                <a:lnTo>
                  <a:pt x="264729" y="49035"/>
                </a:lnTo>
                <a:lnTo>
                  <a:pt x="2762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66716" y="4200383"/>
            <a:ext cx="567690" cy="1268730"/>
          </a:xfrm>
          <a:custGeom>
            <a:avLst/>
            <a:gdLst/>
            <a:ahLst/>
            <a:cxnLst/>
            <a:rect l="l" t="t" r="r" b="b"/>
            <a:pathLst>
              <a:path w="567689" h="1268729">
                <a:moveTo>
                  <a:pt x="525346" y="72700"/>
                </a:moveTo>
                <a:lnTo>
                  <a:pt x="0" y="1264340"/>
                </a:lnTo>
                <a:lnTo>
                  <a:pt x="9344" y="1268460"/>
                </a:lnTo>
                <a:lnTo>
                  <a:pt x="534690" y="76819"/>
                </a:lnTo>
                <a:lnTo>
                  <a:pt x="525346" y="72700"/>
                </a:lnTo>
                <a:close/>
              </a:path>
              <a:path w="567689" h="1268729">
                <a:moveTo>
                  <a:pt x="565896" y="60242"/>
                </a:moveTo>
                <a:lnTo>
                  <a:pt x="530838" y="60242"/>
                </a:lnTo>
                <a:lnTo>
                  <a:pt x="540183" y="64361"/>
                </a:lnTo>
                <a:lnTo>
                  <a:pt x="534690" y="76819"/>
                </a:lnTo>
                <a:lnTo>
                  <a:pt x="567399" y="91239"/>
                </a:lnTo>
                <a:lnTo>
                  <a:pt x="565896" y="60242"/>
                </a:lnTo>
                <a:close/>
              </a:path>
              <a:path w="567689" h="1268729">
                <a:moveTo>
                  <a:pt x="530838" y="60242"/>
                </a:moveTo>
                <a:lnTo>
                  <a:pt x="525346" y="72700"/>
                </a:lnTo>
                <a:lnTo>
                  <a:pt x="534690" y="76819"/>
                </a:lnTo>
                <a:lnTo>
                  <a:pt x="540183" y="64361"/>
                </a:lnTo>
                <a:lnTo>
                  <a:pt x="530838" y="60242"/>
                </a:lnTo>
                <a:close/>
              </a:path>
              <a:path w="567689" h="1268729">
                <a:moveTo>
                  <a:pt x="562977" y="0"/>
                </a:moveTo>
                <a:lnTo>
                  <a:pt x="492638" y="58280"/>
                </a:lnTo>
                <a:lnTo>
                  <a:pt x="525346" y="72700"/>
                </a:lnTo>
                <a:lnTo>
                  <a:pt x="530838" y="60242"/>
                </a:lnTo>
                <a:lnTo>
                  <a:pt x="565896" y="60242"/>
                </a:lnTo>
                <a:lnTo>
                  <a:pt x="5629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53101" y="3642077"/>
            <a:ext cx="175895" cy="1784350"/>
          </a:xfrm>
          <a:custGeom>
            <a:avLst/>
            <a:gdLst/>
            <a:ahLst/>
            <a:cxnLst/>
            <a:rect l="l" t="t" r="r" b="b"/>
            <a:pathLst>
              <a:path w="175894" h="1784350">
                <a:moveTo>
                  <a:pt x="129953" y="81077"/>
                </a:moveTo>
                <a:lnTo>
                  <a:pt x="0" y="1783467"/>
                </a:lnTo>
                <a:lnTo>
                  <a:pt x="10183" y="1784244"/>
                </a:lnTo>
                <a:lnTo>
                  <a:pt x="140136" y="81854"/>
                </a:lnTo>
                <a:lnTo>
                  <a:pt x="129953" y="81077"/>
                </a:lnTo>
                <a:close/>
              </a:path>
              <a:path w="175894" h="1784350">
                <a:moveTo>
                  <a:pt x="168809" y="67500"/>
                </a:moveTo>
                <a:lnTo>
                  <a:pt x="130989" y="67500"/>
                </a:lnTo>
                <a:lnTo>
                  <a:pt x="141173" y="68277"/>
                </a:lnTo>
                <a:lnTo>
                  <a:pt x="140136" y="81854"/>
                </a:lnTo>
                <a:lnTo>
                  <a:pt x="175778" y="84575"/>
                </a:lnTo>
                <a:lnTo>
                  <a:pt x="168809" y="67500"/>
                </a:lnTo>
                <a:close/>
              </a:path>
              <a:path w="175894" h="1784350">
                <a:moveTo>
                  <a:pt x="130989" y="67500"/>
                </a:moveTo>
                <a:lnTo>
                  <a:pt x="129953" y="81077"/>
                </a:lnTo>
                <a:lnTo>
                  <a:pt x="140136" y="81854"/>
                </a:lnTo>
                <a:lnTo>
                  <a:pt x="141173" y="68277"/>
                </a:lnTo>
                <a:lnTo>
                  <a:pt x="130989" y="67500"/>
                </a:lnTo>
                <a:close/>
              </a:path>
              <a:path w="175894" h="1784350">
                <a:moveTo>
                  <a:pt x="141263" y="0"/>
                </a:moveTo>
                <a:lnTo>
                  <a:pt x="94311" y="78356"/>
                </a:lnTo>
                <a:lnTo>
                  <a:pt x="129953" y="81077"/>
                </a:lnTo>
                <a:lnTo>
                  <a:pt x="130989" y="67500"/>
                </a:lnTo>
                <a:lnTo>
                  <a:pt x="168809" y="67500"/>
                </a:lnTo>
                <a:lnTo>
                  <a:pt x="141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16</a:t>
            </a:fld>
            <a:endParaRPr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0191" y="674115"/>
            <a:ext cx="617982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Advantages </a:t>
            </a:r>
            <a:r>
              <a:rPr spc="10" dirty="0"/>
              <a:t>of brushless</a:t>
            </a:r>
            <a:r>
              <a:rPr spc="-10" dirty="0"/>
              <a:t> </a:t>
            </a:r>
            <a:r>
              <a:rPr spc="10" dirty="0"/>
              <a:t>motors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569595" marR="110489" indent="-367665">
              <a:lnSpc>
                <a:spcPct val="101200"/>
              </a:lnSpc>
              <a:spcBef>
                <a:spcPts val="8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568960" algn="l"/>
                <a:tab pos="569595" algn="l"/>
              </a:tabLst>
            </a:pPr>
            <a:r>
              <a:rPr spc="5" dirty="0"/>
              <a:t>reduced losses, both electrical </a:t>
            </a:r>
            <a:r>
              <a:rPr spc="10" dirty="0"/>
              <a:t>(due </a:t>
            </a:r>
            <a:r>
              <a:rPr spc="5" dirty="0"/>
              <a:t>to tension drops </a:t>
            </a:r>
            <a:r>
              <a:rPr spc="10" dirty="0"/>
              <a:t>at  </a:t>
            </a:r>
            <a:r>
              <a:rPr spc="5" dirty="0"/>
              <a:t>the collector-brushes contacts) </a:t>
            </a:r>
            <a:r>
              <a:rPr spc="10" dirty="0"/>
              <a:t>and mechanical</a:t>
            </a:r>
            <a:r>
              <a:rPr spc="20" dirty="0"/>
              <a:t> </a:t>
            </a:r>
            <a:r>
              <a:rPr spc="5" dirty="0"/>
              <a:t>(friction)</a:t>
            </a:r>
          </a:p>
          <a:p>
            <a:pPr marL="569595" indent="-367665">
              <a:lnSpc>
                <a:spcPct val="100000"/>
              </a:lnSpc>
              <a:spcBef>
                <a:spcPts val="63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568960" algn="l"/>
                <a:tab pos="569595" algn="l"/>
              </a:tabLst>
            </a:pPr>
            <a:r>
              <a:rPr spc="5" dirty="0"/>
              <a:t>reduced </a:t>
            </a:r>
            <a:r>
              <a:rPr spc="10" dirty="0"/>
              <a:t>maintenance (no </a:t>
            </a:r>
            <a:r>
              <a:rPr spc="5" dirty="0"/>
              <a:t>substitution of</a:t>
            </a:r>
            <a:r>
              <a:rPr spc="-15" dirty="0"/>
              <a:t> </a:t>
            </a:r>
            <a:r>
              <a:rPr spc="5" dirty="0"/>
              <a:t>brushes)</a:t>
            </a:r>
          </a:p>
          <a:p>
            <a:pPr marL="569595" indent="-367665">
              <a:lnSpc>
                <a:spcPct val="100000"/>
              </a:lnSpc>
              <a:spcBef>
                <a:spcPts val="66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568960" algn="l"/>
                <a:tab pos="569595" algn="l"/>
              </a:tabLst>
            </a:pPr>
            <a:r>
              <a:rPr spc="5" dirty="0"/>
              <a:t>easier </a:t>
            </a:r>
            <a:r>
              <a:rPr spc="10" dirty="0"/>
              <a:t>heat</a:t>
            </a:r>
            <a:r>
              <a:rPr spc="-5" dirty="0"/>
              <a:t> </a:t>
            </a:r>
            <a:r>
              <a:rPr spc="5" dirty="0"/>
              <a:t>dissipation</a:t>
            </a:r>
          </a:p>
          <a:p>
            <a:pPr marL="569595" indent="-367665">
              <a:lnSpc>
                <a:spcPct val="100000"/>
              </a:lnSpc>
              <a:spcBef>
                <a:spcPts val="63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568960" algn="l"/>
                <a:tab pos="569595" algn="l"/>
              </a:tabLst>
            </a:pPr>
            <a:r>
              <a:rPr spc="5" dirty="0"/>
              <a:t>more </a:t>
            </a:r>
            <a:r>
              <a:rPr spc="10" dirty="0"/>
              <a:t>compact </a:t>
            </a:r>
            <a:r>
              <a:rPr dirty="0"/>
              <a:t>rotor </a:t>
            </a:r>
            <a:r>
              <a:rPr spc="5" dirty="0"/>
              <a:t>(less inertia </a:t>
            </a:r>
            <a:r>
              <a:rPr spc="10" dirty="0"/>
              <a:t>and </a:t>
            </a:r>
            <a:r>
              <a:rPr spc="5" dirty="0"/>
              <a:t>smaller</a:t>
            </a:r>
            <a:r>
              <a:rPr spc="45" dirty="0"/>
              <a:t> </a:t>
            </a:r>
            <a:r>
              <a:rPr spc="5" dirty="0"/>
              <a:t>dimensions)</a:t>
            </a:r>
          </a:p>
        </p:txBody>
      </p:sp>
      <p:sp>
        <p:nvSpPr>
          <p:cNvPr id="6" name="object 6"/>
          <p:cNvSpPr/>
          <p:nvPr/>
        </p:nvSpPr>
        <p:spPr>
          <a:xfrm>
            <a:off x="2986023" y="4807711"/>
            <a:ext cx="4986528" cy="694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4960" y="4740655"/>
            <a:ext cx="5248655" cy="94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73114" y="4794434"/>
            <a:ext cx="4848225" cy="558800"/>
          </a:xfrm>
          <a:prstGeom prst="rect">
            <a:avLst/>
          </a:prstGeom>
          <a:solidFill>
            <a:srgbClr val="FFCF01"/>
          </a:solidFill>
        </p:spPr>
        <p:txBody>
          <a:bodyPr vert="horz" wrap="square" lIns="0" tIns="4953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390"/>
              </a:spcBef>
            </a:pPr>
            <a:r>
              <a:rPr sz="3000" dirty="0">
                <a:latin typeface="Tahoma"/>
                <a:cs typeface="Tahoma"/>
              </a:rPr>
              <a:t>… but indeed a higher</a:t>
            </a:r>
            <a:r>
              <a:rPr sz="3000" spc="-6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cost!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17</a:t>
            </a:fld>
            <a:endParaRPr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82951" y="674115"/>
            <a:ext cx="695833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Principle of operation of </a:t>
            </a:r>
            <a:r>
              <a:rPr spc="15" dirty="0"/>
              <a:t>a </a:t>
            </a:r>
            <a:r>
              <a:rPr spc="20" dirty="0"/>
              <a:t>DC</a:t>
            </a:r>
            <a:r>
              <a:rPr spc="-15" dirty="0"/>
              <a:t> </a:t>
            </a:r>
            <a:r>
              <a:rPr spc="10" dirty="0"/>
              <a:t>motor</a:t>
            </a:r>
          </a:p>
        </p:txBody>
      </p:sp>
      <p:sp>
        <p:nvSpPr>
          <p:cNvPr id="5" name="object 5"/>
          <p:cNvSpPr/>
          <p:nvPr/>
        </p:nvSpPr>
        <p:spPr>
          <a:xfrm>
            <a:off x="860009" y="1640345"/>
            <a:ext cx="3575665" cy="2595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92787" y="4100067"/>
            <a:ext cx="66484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10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eo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48132" y="5408341"/>
            <a:ext cx="7589331" cy="1489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63373" y="5331459"/>
            <a:ext cx="15811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i="1" dirty="0">
                <a:solidFill>
                  <a:srgbClr val="062216"/>
                </a:solidFill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7880" y="5331459"/>
            <a:ext cx="15811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i="1" dirty="0">
                <a:solidFill>
                  <a:srgbClr val="062216"/>
                </a:solidFill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51962" y="5331459"/>
            <a:ext cx="15811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i="1" dirty="0">
                <a:solidFill>
                  <a:srgbClr val="062216"/>
                </a:solidFill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57823" y="1598167"/>
            <a:ext cx="3843528" cy="2883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6048" y="4276851"/>
            <a:ext cx="1040130" cy="549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2000"/>
              </a:lnSpc>
              <a:spcBef>
                <a:spcPts val="105"/>
              </a:spcBef>
            </a:pPr>
            <a:r>
              <a:rPr sz="1700" spc="5" dirty="0">
                <a:latin typeface="Tahoma"/>
                <a:cs typeface="Tahoma"/>
              </a:rPr>
              <a:t>DC</a:t>
            </a:r>
            <a:r>
              <a:rPr sz="1700" spc="-4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supply</a:t>
            </a:r>
            <a:endParaRPr sz="1700">
              <a:latin typeface="Tahoma"/>
              <a:cs typeface="Tahoma"/>
            </a:endParaRPr>
          </a:p>
          <a:p>
            <a:pPr marR="82550" algn="ctr">
              <a:lnSpc>
                <a:spcPts val="2120"/>
              </a:lnSpc>
            </a:pPr>
            <a:r>
              <a:rPr sz="1800" i="1" spc="-85" dirty="0">
                <a:latin typeface="Tahoma"/>
                <a:cs typeface="Tahoma"/>
              </a:rPr>
              <a:t>V</a:t>
            </a:r>
            <a:r>
              <a:rPr sz="1800" i="1" spc="-127" baseline="-18518" dirty="0">
                <a:latin typeface="Tahoma"/>
                <a:cs typeface="Tahoma"/>
              </a:rPr>
              <a:t>a</a:t>
            </a:r>
            <a:endParaRPr sz="1800" baseline="-18518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4804" y="1503171"/>
            <a:ext cx="1261110" cy="5473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27000">
              <a:lnSpc>
                <a:spcPct val="101200"/>
              </a:lnSpc>
              <a:spcBef>
                <a:spcPts val="80"/>
              </a:spcBef>
            </a:pPr>
            <a:r>
              <a:rPr sz="1700" dirty="0">
                <a:latin typeface="Tahoma"/>
                <a:cs typeface="Tahoma"/>
              </a:rPr>
              <a:t>permanent  </a:t>
            </a:r>
            <a:r>
              <a:rPr sz="1700" spc="5" dirty="0">
                <a:latin typeface="Tahoma"/>
                <a:cs typeface="Tahoma"/>
              </a:rPr>
              <a:t>magnets</a:t>
            </a:r>
            <a:r>
              <a:rPr sz="1700" spc="-85" dirty="0"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700" dirty="0">
                <a:latin typeface="Tahoma"/>
                <a:cs typeface="Tahoma"/>
              </a:rPr>
              <a:t>-</a:t>
            </a:r>
            <a:r>
              <a:rPr sz="1700" dirty="0">
                <a:solidFill>
                  <a:srgbClr val="0000FF"/>
                </a:solidFill>
                <a:latin typeface="Tahoma"/>
                <a:cs typeface="Tahoma"/>
              </a:rPr>
              <a:t>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2700" y="3478275"/>
            <a:ext cx="1978025" cy="10718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17475">
              <a:lnSpc>
                <a:spcPct val="101200"/>
              </a:lnSpc>
              <a:spcBef>
                <a:spcPts val="80"/>
              </a:spcBef>
            </a:pPr>
            <a:r>
              <a:rPr sz="1700" spc="5" dirty="0">
                <a:latin typeface="Tahoma"/>
                <a:cs typeface="Tahoma"/>
              </a:rPr>
              <a:t>commutator </a:t>
            </a:r>
            <a:r>
              <a:rPr sz="1700" dirty="0">
                <a:latin typeface="Tahoma"/>
                <a:cs typeface="Tahoma"/>
              </a:rPr>
              <a:t>ring  (to switch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direction</a:t>
            </a:r>
            <a:endParaRPr sz="1700">
              <a:latin typeface="Tahoma"/>
              <a:cs typeface="Tahoma"/>
            </a:endParaRPr>
          </a:p>
          <a:p>
            <a:pPr marL="80645" marR="5080">
              <a:lnSpc>
                <a:spcPct val="101200"/>
              </a:lnSpc>
            </a:pPr>
            <a:r>
              <a:rPr sz="1700" spc="5" dirty="0">
                <a:latin typeface="Tahoma"/>
                <a:cs typeface="Tahoma"/>
              </a:rPr>
              <a:t>of </a:t>
            </a:r>
            <a:r>
              <a:rPr sz="1700" dirty="0">
                <a:latin typeface="Tahoma"/>
                <a:cs typeface="Tahoma"/>
              </a:rPr>
              <a:t>armature</a:t>
            </a:r>
            <a:r>
              <a:rPr sz="1700" spc="-5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current  every half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round)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45706" y="2115819"/>
            <a:ext cx="1340485" cy="5473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84480" marR="5080" indent="-272415">
              <a:lnSpc>
                <a:spcPct val="101200"/>
              </a:lnSpc>
              <a:spcBef>
                <a:spcPts val="80"/>
              </a:spcBef>
            </a:pPr>
            <a:r>
              <a:rPr sz="1700" dirty="0">
                <a:latin typeface="Tahoma"/>
                <a:cs typeface="Tahoma"/>
              </a:rPr>
              <a:t>single coil  (ar</a:t>
            </a:r>
            <a:r>
              <a:rPr sz="1700" spc="15" dirty="0">
                <a:latin typeface="Tahoma"/>
                <a:cs typeface="Tahoma"/>
              </a:rPr>
              <a:t>m</a:t>
            </a:r>
            <a:r>
              <a:rPr sz="1700" dirty="0">
                <a:latin typeface="Tahoma"/>
                <a:cs typeface="Tahoma"/>
              </a:rPr>
              <a:t>a</a:t>
            </a:r>
            <a:r>
              <a:rPr sz="1700" spc="5" dirty="0">
                <a:latin typeface="Tahoma"/>
                <a:cs typeface="Tahoma"/>
              </a:rPr>
              <a:t>t</a:t>
            </a:r>
            <a:r>
              <a:rPr sz="1700" dirty="0">
                <a:latin typeface="Tahoma"/>
                <a:cs typeface="Tahoma"/>
              </a:rPr>
              <a:t>u</a:t>
            </a:r>
            <a:r>
              <a:rPr sz="1700" spc="-10" dirty="0">
                <a:latin typeface="Tahoma"/>
                <a:cs typeface="Tahoma"/>
              </a:rPr>
              <a:t>r</a:t>
            </a:r>
            <a:r>
              <a:rPr sz="1700" dirty="0">
                <a:latin typeface="Tahoma"/>
                <a:cs typeface="Tahoma"/>
              </a:rPr>
              <a:t>e)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59094" y="6597014"/>
            <a:ext cx="609600" cy="422275"/>
          </a:xfrm>
          <a:custGeom>
            <a:avLst/>
            <a:gdLst/>
            <a:ahLst/>
            <a:cxnLst/>
            <a:rect l="l" t="t" r="r" b="b"/>
            <a:pathLst>
              <a:path w="609600" h="422275">
                <a:moveTo>
                  <a:pt x="556266" y="105534"/>
                </a:moveTo>
                <a:lnTo>
                  <a:pt x="450691" y="105534"/>
                </a:lnTo>
                <a:lnTo>
                  <a:pt x="434530" y="147307"/>
                </a:lnTo>
                <a:lnTo>
                  <a:pt x="413451" y="186966"/>
                </a:lnTo>
                <a:lnTo>
                  <a:pt x="387762" y="224296"/>
                </a:lnTo>
                <a:lnTo>
                  <a:pt x="357772" y="259081"/>
                </a:lnTo>
                <a:lnTo>
                  <a:pt x="323789" y="291106"/>
                </a:lnTo>
                <a:lnTo>
                  <a:pt x="286122" y="320157"/>
                </a:lnTo>
                <a:lnTo>
                  <a:pt x="245078" y="346019"/>
                </a:lnTo>
                <a:lnTo>
                  <a:pt x="200965" y="368475"/>
                </a:lnTo>
                <a:lnTo>
                  <a:pt x="154093" y="387312"/>
                </a:lnTo>
                <a:lnTo>
                  <a:pt x="104769" y="402314"/>
                </a:lnTo>
                <a:lnTo>
                  <a:pt x="53302" y="413266"/>
                </a:lnTo>
                <a:lnTo>
                  <a:pt x="0" y="419953"/>
                </a:lnTo>
                <a:lnTo>
                  <a:pt x="50828" y="422150"/>
                </a:lnTo>
                <a:lnTo>
                  <a:pt x="100870" y="420374"/>
                </a:lnTo>
                <a:lnTo>
                  <a:pt x="149854" y="414777"/>
                </a:lnTo>
                <a:lnTo>
                  <a:pt x="197509" y="405514"/>
                </a:lnTo>
                <a:lnTo>
                  <a:pt x="243563" y="392737"/>
                </a:lnTo>
                <a:lnTo>
                  <a:pt x="287745" y="376601"/>
                </a:lnTo>
                <a:lnTo>
                  <a:pt x="329781" y="357259"/>
                </a:lnTo>
                <a:lnTo>
                  <a:pt x="369402" y="334864"/>
                </a:lnTo>
                <a:lnTo>
                  <a:pt x="406334" y="309571"/>
                </a:lnTo>
                <a:lnTo>
                  <a:pt x="440307" y="281532"/>
                </a:lnTo>
                <a:lnTo>
                  <a:pt x="471049" y="250901"/>
                </a:lnTo>
                <a:lnTo>
                  <a:pt x="498287" y="217833"/>
                </a:lnTo>
                <a:lnTo>
                  <a:pt x="521750" y="182480"/>
                </a:lnTo>
                <a:lnTo>
                  <a:pt x="541167" y="144995"/>
                </a:lnTo>
                <a:lnTo>
                  <a:pt x="556266" y="105534"/>
                </a:lnTo>
                <a:close/>
              </a:path>
              <a:path w="609600" h="422275">
                <a:moveTo>
                  <a:pt x="519991" y="0"/>
                </a:moveTo>
                <a:lnTo>
                  <a:pt x="397932" y="105534"/>
                </a:lnTo>
                <a:lnTo>
                  <a:pt x="609024" y="105534"/>
                </a:lnTo>
                <a:lnTo>
                  <a:pt x="519991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86316" y="6597014"/>
            <a:ext cx="626110" cy="422275"/>
          </a:xfrm>
          <a:custGeom>
            <a:avLst/>
            <a:gdLst/>
            <a:ahLst/>
            <a:cxnLst/>
            <a:rect l="l" t="t" r="r" b="b"/>
            <a:pathLst>
              <a:path w="626110" h="422275">
                <a:moveTo>
                  <a:pt x="105576" y="0"/>
                </a:moveTo>
                <a:lnTo>
                  <a:pt x="0" y="0"/>
                </a:lnTo>
                <a:lnTo>
                  <a:pt x="2684" y="43160"/>
                </a:lnTo>
                <a:lnTo>
                  <a:pt x="10564" y="85074"/>
                </a:lnTo>
                <a:lnTo>
                  <a:pt x="23377" y="125530"/>
                </a:lnTo>
                <a:lnTo>
                  <a:pt x="40863" y="164313"/>
                </a:lnTo>
                <a:lnTo>
                  <a:pt x="62760" y="201214"/>
                </a:lnTo>
                <a:lnTo>
                  <a:pt x="88806" y="236019"/>
                </a:lnTo>
                <a:lnTo>
                  <a:pt x="118740" y="268516"/>
                </a:lnTo>
                <a:lnTo>
                  <a:pt x="152301" y="298494"/>
                </a:lnTo>
                <a:lnTo>
                  <a:pt x="189228" y="325739"/>
                </a:lnTo>
                <a:lnTo>
                  <a:pt x="229258" y="350040"/>
                </a:lnTo>
                <a:lnTo>
                  <a:pt x="272132" y="371184"/>
                </a:lnTo>
                <a:lnTo>
                  <a:pt x="317587" y="388960"/>
                </a:lnTo>
                <a:lnTo>
                  <a:pt x="365361" y="403155"/>
                </a:lnTo>
                <a:lnTo>
                  <a:pt x="415194" y="413557"/>
                </a:lnTo>
                <a:lnTo>
                  <a:pt x="466825" y="419954"/>
                </a:lnTo>
                <a:lnTo>
                  <a:pt x="519991" y="422134"/>
                </a:lnTo>
                <a:lnTo>
                  <a:pt x="625566" y="422134"/>
                </a:lnTo>
                <a:lnTo>
                  <a:pt x="572400" y="419954"/>
                </a:lnTo>
                <a:lnTo>
                  <a:pt x="520770" y="413557"/>
                </a:lnTo>
                <a:lnTo>
                  <a:pt x="470937" y="403155"/>
                </a:lnTo>
                <a:lnTo>
                  <a:pt x="423162" y="388960"/>
                </a:lnTo>
                <a:lnTo>
                  <a:pt x="377708" y="371184"/>
                </a:lnTo>
                <a:lnTo>
                  <a:pt x="334835" y="350040"/>
                </a:lnTo>
                <a:lnTo>
                  <a:pt x="294804" y="325739"/>
                </a:lnTo>
                <a:lnTo>
                  <a:pt x="257877" y="298494"/>
                </a:lnTo>
                <a:lnTo>
                  <a:pt x="224316" y="268516"/>
                </a:lnTo>
                <a:lnTo>
                  <a:pt x="194382" y="236019"/>
                </a:lnTo>
                <a:lnTo>
                  <a:pt x="168336" y="201214"/>
                </a:lnTo>
                <a:lnTo>
                  <a:pt x="146439" y="164313"/>
                </a:lnTo>
                <a:lnTo>
                  <a:pt x="128954" y="125530"/>
                </a:lnTo>
                <a:lnTo>
                  <a:pt x="116140" y="85074"/>
                </a:lnTo>
                <a:lnTo>
                  <a:pt x="108261" y="43160"/>
                </a:lnTo>
                <a:lnTo>
                  <a:pt x="105576" y="0"/>
                </a:lnTo>
                <a:close/>
              </a:path>
            </a:pathLst>
          </a:custGeom>
          <a:solidFill>
            <a:srgbClr val="67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86316" y="6597014"/>
            <a:ext cx="1182370" cy="422275"/>
          </a:xfrm>
          <a:custGeom>
            <a:avLst/>
            <a:gdLst/>
            <a:ahLst/>
            <a:cxnLst/>
            <a:rect l="l" t="t" r="r" b="b"/>
            <a:pathLst>
              <a:path w="1182370" h="422275">
                <a:moveTo>
                  <a:pt x="572778" y="419953"/>
                </a:moveTo>
                <a:lnTo>
                  <a:pt x="626081" y="413265"/>
                </a:lnTo>
                <a:lnTo>
                  <a:pt x="677548" y="402313"/>
                </a:lnTo>
                <a:lnTo>
                  <a:pt x="726872" y="387311"/>
                </a:lnTo>
                <a:lnTo>
                  <a:pt x="773744" y="368474"/>
                </a:lnTo>
                <a:lnTo>
                  <a:pt x="817856" y="346018"/>
                </a:lnTo>
                <a:lnTo>
                  <a:pt x="858900" y="320156"/>
                </a:lnTo>
                <a:lnTo>
                  <a:pt x="896568" y="291105"/>
                </a:lnTo>
                <a:lnTo>
                  <a:pt x="930551" y="259080"/>
                </a:lnTo>
                <a:lnTo>
                  <a:pt x="960541" y="224295"/>
                </a:lnTo>
                <a:lnTo>
                  <a:pt x="986229" y="186965"/>
                </a:lnTo>
                <a:lnTo>
                  <a:pt x="1007308" y="147306"/>
                </a:lnTo>
                <a:lnTo>
                  <a:pt x="1023469" y="105533"/>
                </a:lnTo>
                <a:lnTo>
                  <a:pt x="970711" y="105534"/>
                </a:lnTo>
                <a:lnTo>
                  <a:pt x="1092769" y="0"/>
                </a:lnTo>
                <a:lnTo>
                  <a:pt x="1181803" y="105534"/>
                </a:lnTo>
                <a:lnTo>
                  <a:pt x="1129045" y="105534"/>
                </a:lnTo>
                <a:lnTo>
                  <a:pt x="1112795" y="147514"/>
                </a:lnTo>
                <a:lnTo>
                  <a:pt x="1091619" y="187298"/>
                </a:lnTo>
                <a:lnTo>
                  <a:pt x="1065839" y="224683"/>
                </a:lnTo>
                <a:lnTo>
                  <a:pt x="1035776" y="259469"/>
                </a:lnTo>
                <a:lnTo>
                  <a:pt x="1001753" y="291451"/>
                </a:lnTo>
                <a:lnTo>
                  <a:pt x="964090" y="320428"/>
                </a:lnTo>
                <a:lnTo>
                  <a:pt x="923109" y="346198"/>
                </a:lnTo>
                <a:lnTo>
                  <a:pt x="879132" y="368558"/>
                </a:lnTo>
                <a:lnTo>
                  <a:pt x="832481" y="387306"/>
                </a:lnTo>
                <a:lnTo>
                  <a:pt x="783477" y="402240"/>
                </a:lnTo>
                <a:lnTo>
                  <a:pt x="732442" y="413157"/>
                </a:lnTo>
                <a:lnTo>
                  <a:pt x="679698" y="419856"/>
                </a:lnTo>
                <a:lnTo>
                  <a:pt x="625566" y="422134"/>
                </a:lnTo>
                <a:lnTo>
                  <a:pt x="519990" y="422133"/>
                </a:lnTo>
                <a:lnTo>
                  <a:pt x="466824" y="419954"/>
                </a:lnTo>
                <a:lnTo>
                  <a:pt x="415194" y="413557"/>
                </a:lnTo>
                <a:lnTo>
                  <a:pt x="365361" y="403155"/>
                </a:lnTo>
                <a:lnTo>
                  <a:pt x="317586" y="388960"/>
                </a:lnTo>
                <a:lnTo>
                  <a:pt x="272132" y="371184"/>
                </a:lnTo>
                <a:lnTo>
                  <a:pt x="229259" y="350040"/>
                </a:lnTo>
                <a:lnTo>
                  <a:pt x="189228" y="325738"/>
                </a:lnTo>
                <a:lnTo>
                  <a:pt x="152301" y="298493"/>
                </a:lnTo>
                <a:lnTo>
                  <a:pt x="118740" y="268516"/>
                </a:lnTo>
                <a:lnTo>
                  <a:pt x="88806" y="236019"/>
                </a:lnTo>
                <a:lnTo>
                  <a:pt x="62760" y="201214"/>
                </a:lnTo>
                <a:lnTo>
                  <a:pt x="40863" y="164313"/>
                </a:lnTo>
                <a:lnTo>
                  <a:pt x="23377" y="125529"/>
                </a:lnTo>
                <a:lnTo>
                  <a:pt x="10564" y="85074"/>
                </a:lnTo>
                <a:lnTo>
                  <a:pt x="2684" y="43160"/>
                </a:lnTo>
                <a:lnTo>
                  <a:pt x="0" y="0"/>
                </a:lnTo>
                <a:lnTo>
                  <a:pt x="105575" y="0"/>
                </a:lnTo>
                <a:lnTo>
                  <a:pt x="108260" y="43160"/>
                </a:lnTo>
                <a:lnTo>
                  <a:pt x="116140" y="85074"/>
                </a:lnTo>
                <a:lnTo>
                  <a:pt x="128953" y="125529"/>
                </a:lnTo>
                <a:lnTo>
                  <a:pt x="146439" y="164313"/>
                </a:lnTo>
                <a:lnTo>
                  <a:pt x="168336" y="201214"/>
                </a:lnTo>
                <a:lnTo>
                  <a:pt x="194382" y="236019"/>
                </a:lnTo>
                <a:lnTo>
                  <a:pt x="224316" y="268516"/>
                </a:lnTo>
                <a:lnTo>
                  <a:pt x="257877" y="298493"/>
                </a:lnTo>
                <a:lnTo>
                  <a:pt x="294804" y="325738"/>
                </a:lnTo>
                <a:lnTo>
                  <a:pt x="334834" y="350040"/>
                </a:lnTo>
                <a:lnTo>
                  <a:pt x="377708" y="371184"/>
                </a:lnTo>
                <a:lnTo>
                  <a:pt x="423162" y="388960"/>
                </a:lnTo>
                <a:lnTo>
                  <a:pt x="470937" y="403155"/>
                </a:lnTo>
                <a:lnTo>
                  <a:pt x="520770" y="413557"/>
                </a:lnTo>
                <a:lnTo>
                  <a:pt x="572400" y="419954"/>
                </a:lnTo>
                <a:lnTo>
                  <a:pt x="625566" y="422133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00836" y="6608929"/>
            <a:ext cx="609600" cy="422275"/>
          </a:xfrm>
          <a:custGeom>
            <a:avLst/>
            <a:gdLst/>
            <a:ahLst/>
            <a:cxnLst/>
            <a:rect l="l" t="t" r="r" b="b"/>
            <a:pathLst>
              <a:path w="609600" h="422275">
                <a:moveTo>
                  <a:pt x="556267" y="105534"/>
                </a:moveTo>
                <a:lnTo>
                  <a:pt x="450691" y="105534"/>
                </a:lnTo>
                <a:lnTo>
                  <a:pt x="434530" y="147307"/>
                </a:lnTo>
                <a:lnTo>
                  <a:pt x="413451" y="186966"/>
                </a:lnTo>
                <a:lnTo>
                  <a:pt x="387762" y="224296"/>
                </a:lnTo>
                <a:lnTo>
                  <a:pt x="357772" y="259081"/>
                </a:lnTo>
                <a:lnTo>
                  <a:pt x="323789" y="291106"/>
                </a:lnTo>
                <a:lnTo>
                  <a:pt x="286122" y="320157"/>
                </a:lnTo>
                <a:lnTo>
                  <a:pt x="245078" y="346019"/>
                </a:lnTo>
                <a:lnTo>
                  <a:pt x="200965" y="368475"/>
                </a:lnTo>
                <a:lnTo>
                  <a:pt x="154093" y="387312"/>
                </a:lnTo>
                <a:lnTo>
                  <a:pt x="104769" y="402314"/>
                </a:lnTo>
                <a:lnTo>
                  <a:pt x="53302" y="413266"/>
                </a:lnTo>
                <a:lnTo>
                  <a:pt x="0" y="419953"/>
                </a:lnTo>
                <a:lnTo>
                  <a:pt x="50828" y="422150"/>
                </a:lnTo>
                <a:lnTo>
                  <a:pt x="100870" y="420374"/>
                </a:lnTo>
                <a:lnTo>
                  <a:pt x="149854" y="414777"/>
                </a:lnTo>
                <a:lnTo>
                  <a:pt x="197509" y="405514"/>
                </a:lnTo>
                <a:lnTo>
                  <a:pt x="243563" y="392737"/>
                </a:lnTo>
                <a:lnTo>
                  <a:pt x="287745" y="376601"/>
                </a:lnTo>
                <a:lnTo>
                  <a:pt x="329782" y="357259"/>
                </a:lnTo>
                <a:lnTo>
                  <a:pt x="369402" y="334864"/>
                </a:lnTo>
                <a:lnTo>
                  <a:pt x="406335" y="309571"/>
                </a:lnTo>
                <a:lnTo>
                  <a:pt x="440308" y="281532"/>
                </a:lnTo>
                <a:lnTo>
                  <a:pt x="471049" y="250901"/>
                </a:lnTo>
                <a:lnTo>
                  <a:pt x="498288" y="217833"/>
                </a:lnTo>
                <a:lnTo>
                  <a:pt x="521751" y="182480"/>
                </a:lnTo>
                <a:lnTo>
                  <a:pt x="541168" y="144995"/>
                </a:lnTo>
                <a:lnTo>
                  <a:pt x="556267" y="105534"/>
                </a:lnTo>
                <a:close/>
              </a:path>
              <a:path w="609600" h="422275">
                <a:moveTo>
                  <a:pt x="519991" y="0"/>
                </a:moveTo>
                <a:lnTo>
                  <a:pt x="397932" y="105534"/>
                </a:lnTo>
                <a:lnTo>
                  <a:pt x="609024" y="105534"/>
                </a:lnTo>
                <a:lnTo>
                  <a:pt x="519991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8056" y="6608929"/>
            <a:ext cx="626110" cy="422275"/>
          </a:xfrm>
          <a:custGeom>
            <a:avLst/>
            <a:gdLst/>
            <a:ahLst/>
            <a:cxnLst/>
            <a:rect l="l" t="t" r="r" b="b"/>
            <a:pathLst>
              <a:path w="626109" h="422275">
                <a:moveTo>
                  <a:pt x="105576" y="0"/>
                </a:moveTo>
                <a:lnTo>
                  <a:pt x="0" y="0"/>
                </a:lnTo>
                <a:lnTo>
                  <a:pt x="2684" y="43160"/>
                </a:lnTo>
                <a:lnTo>
                  <a:pt x="10564" y="85074"/>
                </a:lnTo>
                <a:lnTo>
                  <a:pt x="23377" y="125530"/>
                </a:lnTo>
                <a:lnTo>
                  <a:pt x="40863" y="164313"/>
                </a:lnTo>
                <a:lnTo>
                  <a:pt x="62760" y="201214"/>
                </a:lnTo>
                <a:lnTo>
                  <a:pt x="88806" y="236019"/>
                </a:lnTo>
                <a:lnTo>
                  <a:pt x="118740" y="268516"/>
                </a:lnTo>
                <a:lnTo>
                  <a:pt x="152302" y="298494"/>
                </a:lnTo>
                <a:lnTo>
                  <a:pt x="189228" y="325739"/>
                </a:lnTo>
                <a:lnTo>
                  <a:pt x="229259" y="350040"/>
                </a:lnTo>
                <a:lnTo>
                  <a:pt x="272132" y="371184"/>
                </a:lnTo>
                <a:lnTo>
                  <a:pt x="317587" y="388960"/>
                </a:lnTo>
                <a:lnTo>
                  <a:pt x="365362" y="403155"/>
                </a:lnTo>
                <a:lnTo>
                  <a:pt x="415195" y="413557"/>
                </a:lnTo>
                <a:lnTo>
                  <a:pt x="466825" y="419954"/>
                </a:lnTo>
                <a:lnTo>
                  <a:pt x="519991" y="422134"/>
                </a:lnTo>
                <a:lnTo>
                  <a:pt x="625567" y="422134"/>
                </a:lnTo>
                <a:lnTo>
                  <a:pt x="572401" y="419954"/>
                </a:lnTo>
                <a:lnTo>
                  <a:pt x="520771" y="413557"/>
                </a:lnTo>
                <a:lnTo>
                  <a:pt x="470937" y="403155"/>
                </a:lnTo>
                <a:lnTo>
                  <a:pt x="423163" y="388960"/>
                </a:lnTo>
                <a:lnTo>
                  <a:pt x="377708" y="371184"/>
                </a:lnTo>
                <a:lnTo>
                  <a:pt x="334835" y="350040"/>
                </a:lnTo>
                <a:lnTo>
                  <a:pt x="294804" y="325739"/>
                </a:lnTo>
                <a:lnTo>
                  <a:pt x="257878" y="298494"/>
                </a:lnTo>
                <a:lnTo>
                  <a:pt x="224316" y="268516"/>
                </a:lnTo>
                <a:lnTo>
                  <a:pt x="194382" y="236019"/>
                </a:lnTo>
                <a:lnTo>
                  <a:pt x="168336" y="201214"/>
                </a:lnTo>
                <a:lnTo>
                  <a:pt x="146439" y="164313"/>
                </a:lnTo>
                <a:lnTo>
                  <a:pt x="128954" y="125530"/>
                </a:lnTo>
                <a:lnTo>
                  <a:pt x="116140" y="85074"/>
                </a:lnTo>
                <a:lnTo>
                  <a:pt x="108261" y="43160"/>
                </a:lnTo>
                <a:lnTo>
                  <a:pt x="105576" y="0"/>
                </a:lnTo>
                <a:close/>
              </a:path>
            </a:pathLst>
          </a:custGeom>
          <a:solidFill>
            <a:srgbClr val="67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8056" y="6608929"/>
            <a:ext cx="1182370" cy="422275"/>
          </a:xfrm>
          <a:custGeom>
            <a:avLst/>
            <a:gdLst/>
            <a:ahLst/>
            <a:cxnLst/>
            <a:rect l="l" t="t" r="r" b="b"/>
            <a:pathLst>
              <a:path w="1182370" h="422275">
                <a:moveTo>
                  <a:pt x="572778" y="419953"/>
                </a:moveTo>
                <a:lnTo>
                  <a:pt x="626081" y="413265"/>
                </a:lnTo>
                <a:lnTo>
                  <a:pt x="677548" y="402313"/>
                </a:lnTo>
                <a:lnTo>
                  <a:pt x="726872" y="387311"/>
                </a:lnTo>
                <a:lnTo>
                  <a:pt x="773744" y="368474"/>
                </a:lnTo>
                <a:lnTo>
                  <a:pt x="817856" y="346018"/>
                </a:lnTo>
                <a:lnTo>
                  <a:pt x="858900" y="320156"/>
                </a:lnTo>
                <a:lnTo>
                  <a:pt x="896568" y="291105"/>
                </a:lnTo>
                <a:lnTo>
                  <a:pt x="930551" y="259080"/>
                </a:lnTo>
                <a:lnTo>
                  <a:pt x="960541" y="224295"/>
                </a:lnTo>
                <a:lnTo>
                  <a:pt x="986229" y="186965"/>
                </a:lnTo>
                <a:lnTo>
                  <a:pt x="1007308" y="147306"/>
                </a:lnTo>
                <a:lnTo>
                  <a:pt x="1023469" y="105533"/>
                </a:lnTo>
                <a:lnTo>
                  <a:pt x="970711" y="105534"/>
                </a:lnTo>
                <a:lnTo>
                  <a:pt x="1092769" y="0"/>
                </a:lnTo>
                <a:lnTo>
                  <a:pt x="1181803" y="105534"/>
                </a:lnTo>
                <a:lnTo>
                  <a:pt x="1129045" y="105534"/>
                </a:lnTo>
                <a:lnTo>
                  <a:pt x="1112795" y="147514"/>
                </a:lnTo>
                <a:lnTo>
                  <a:pt x="1091619" y="187298"/>
                </a:lnTo>
                <a:lnTo>
                  <a:pt x="1065839" y="224683"/>
                </a:lnTo>
                <a:lnTo>
                  <a:pt x="1035776" y="259469"/>
                </a:lnTo>
                <a:lnTo>
                  <a:pt x="1001753" y="291451"/>
                </a:lnTo>
                <a:lnTo>
                  <a:pt x="964090" y="320428"/>
                </a:lnTo>
                <a:lnTo>
                  <a:pt x="923109" y="346198"/>
                </a:lnTo>
                <a:lnTo>
                  <a:pt x="879132" y="368558"/>
                </a:lnTo>
                <a:lnTo>
                  <a:pt x="832481" y="387306"/>
                </a:lnTo>
                <a:lnTo>
                  <a:pt x="783477" y="402240"/>
                </a:lnTo>
                <a:lnTo>
                  <a:pt x="732442" y="413157"/>
                </a:lnTo>
                <a:lnTo>
                  <a:pt x="679698" y="419856"/>
                </a:lnTo>
                <a:lnTo>
                  <a:pt x="625566" y="422134"/>
                </a:lnTo>
                <a:lnTo>
                  <a:pt x="519990" y="422133"/>
                </a:lnTo>
                <a:lnTo>
                  <a:pt x="466824" y="419954"/>
                </a:lnTo>
                <a:lnTo>
                  <a:pt x="415194" y="413557"/>
                </a:lnTo>
                <a:lnTo>
                  <a:pt x="365361" y="403155"/>
                </a:lnTo>
                <a:lnTo>
                  <a:pt x="317586" y="388960"/>
                </a:lnTo>
                <a:lnTo>
                  <a:pt x="272132" y="371184"/>
                </a:lnTo>
                <a:lnTo>
                  <a:pt x="229259" y="350040"/>
                </a:lnTo>
                <a:lnTo>
                  <a:pt x="189228" y="325738"/>
                </a:lnTo>
                <a:lnTo>
                  <a:pt x="152301" y="298493"/>
                </a:lnTo>
                <a:lnTo>
                  <a:pt x="118740" y="268516"/>
                </a:lnTo>
                <a:lnTo>
                  <a:pt x="88806" y="236019"/>
                </a:lnTo>
                <a:lnTo>
                  <a:pt x="62760" y="201214"/>
                </a:lnTo>
                <a:lnTo>
                  <a:pt x="40863" y="164313"/>
                </a:lnTo>
                <a:lnTo>
                  <a:pt x="23377" y="125529"/>
                </a:lnTo>
                <a:lnTo>
                  <a:pt x="10564" y="85074"/>
                </a:lnTo>
                <a:lnTo>
                  <a:pt x="2684" y="43160"/>
                </a:lnTo>
                <a:lnTo>
                  <a:pt x="0" y="0"/>
                </a:lnTo>
                <a:lnTo>
                  <a:pt x="105575" y="0"/>
                </a:lnTo>
                <a:lnTo>
                  <a:pt x="108260" y="43160"/>
                </a:lnTo>
                <a:lnTo>
                  <a:pt x="116140" y="85074"/>
                </a:lnTo>
                <a:lnTo>
                  <a:pt x="128953" y="125529"/>
                </a:lnTo>
                <a:lnTo>
                  <a:pt x="146439" y="164313"/>
                </a:lnTo>
                <a:lnTo>
                  <a:pt x="168336" y="201214"/>
                </a:lnTo>
                <a:lnTo>
                  <a:pt x="194382" y="236019"/>
                </a:lnTo>
                <a:lnTo>
                  <a:pt x="224316" y="268516"/>
                </a:lnTo>
                <a:lnTo>
                  <a:pt x="257877" y="298493"/>
                </a:lnTo>
                <a:lnTo>
                  <a:pt x="294804" y="325738"/>
                </a:lnTo>
                <a:lnTo>
                  <a:pt x="334834" y="350040"/>
                </a:lnTo>
                <a:lnTo>
                  <a:pt x="377708" y="371184"/>
                </a:lnTo>
                <a:lnTo>
                  <a:pt x="423162" y="388960"/>
                </a:lnTo>
                <a:lnTo>
                  <a:pt x="470937" y="403155"/>
                </a:lnTo>
                <a:lnTo>
                  <a:pt x="520770" y="413557"/>
                </a:lnTo>
                <a:lnTo>
                  <a:pt x="572400" y="419954"/>
                </a:lnTo>
                <a:lnTo>
                  <a:pt x="625566" y="422133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50192" y="5151627"/>
            <a:ext cx="13131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ahoma"/>
                <a:cs typeface="Tahoma"/>
              </a:rPr>
              <a:t>1 </a:t>
            </a:r>
            <a:r>
              <a:rPr sz="1700" spc="5" dirty="0">
                <a:latin typeface="Tahoma"/>
                <a:cs typeface="Tahoma"/>
              </a:rPr>
              <a:t>pole </a:t>
            </a:r>
            <a:r>
              <a:rPr sz="1700" dirty="0">
                <a:latin typeface="Tahoma"/>
                <a:cs typeface="Tahoma"/>
              </a:rPr>
              <a:t>pair</a:t>
            </a:r>
            <a:r>
              <a:rPr sz="1700" spc="-5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...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84270" y="5151627"/>
            <a:ext cx="438848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4930" algn="l"/>
              </a:tabLst>
            </a:pPr>
            <a:r>
              <a:rPr sz="1700" dirty="0">
                <a:latin typeface="Tahoma"/>
                <a:cs typeface="Tahoma"/>
              </a:rPr>
              <a:t>...</a:t>
            </a:r>
            <a:r>
              <a:rPr sz="1700" spc="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+</a:t>
            </a:r>
            <a:r>
              <a:rPr sz="1700" spc="20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commutator	</a:t>
            </a:r>
            <a:r>
              <a:rPr sz="1700" dirty="0">
                <a:solidFill>
                  <a:srgbClr val="008000"/>
                </a:solidFill>
                <a:latin typeface="Tahoma"/>
                <a:cs typeface="Tahoma"/>
              </a:rPr>
              <a:t>multiple </a:t>
            </a:r>
            <a:r>
              <a:rPr sz="1700" dirty="0">
                <a:latin typeface="Tahoma"/>
                <a:cs typeface="Tahoma"/>
              </a:rPr>
              <a:t>pole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pairs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71726" y="6367779"/>
            <a:ext cx="1748789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008000"/>
                </a:solidFill>
                <a:latin typeface="Tahoma"/>
                <a:cs typeface="Tahoma"/>
              </a:rPr>
              <a:t>less </a:t>
            </a:r>
            <a:r>
              <a:rPr sz="1700" dirty="0">
                <a:latin typeface="Tahoma"/>
                <a:cs typeface="Tahoma"/>
              </a:rPr>
              <a:t>torque</a:t>
            </a:r>
            <a:r>
              <a:rPr sz="1700" spc="-5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ripple!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05719" y="4624982"/>
            <a:ext cx="941069" cy="394335"/>
          </a:xfrm>
          <a:custGeom>
            <a:avLst/>
            <a:gdLst/>
            <a:ahLst/>
            <a:cxnLst/>
            <a:rect l="l" t="t" r="r" b="b"/>
            <a:pathLst>
              <a:path w="941070" h="394335">
                <a:moveTo>
                  <a:pt x="837289" y="0"/>
                </a:moveTo>
                <a:lnTo>
                  <a:pt x="833307" y="13058"/>
                </a:lnTo>
                <a:lnTo>
                  <a:pt x="851407" y="22443"/>
                </a:lnTo>
                <a:lnTo>
                  <a:pt x="867167" y="36108"/>
                </a:lnTo>
                <a:lnTo>
                  <a:pt x="891672" y="76278"/>
                </a:lnTo>
                <a:lnTo>
                  <a:pt x="906541" y="130859"/>
                </a:lnTo>
                <a:lnTo>
                  <a:pt x="911498" y="197145"/>
                </a:lnTo>
                <a:lnTo>
                  <a:pt x="910258" y="231677"/>
                </a:lnTo>
                <a:lnTo>
                  <a:pt x="900345" y="291992"/>
                </a:lnTo>
                <a:lnTo>
                  <a:pt x="880589" y="339965"/>
                </a:lnTo>
                <a:lnTo>
                  <a:pt x="851407" y="371535"/>
                </a:lnTo>
                <a:lnTo>
                  <a:pt x="833307" y="380916"/>
                </a:lnTo>
                <a:lnTo>
                  <a:pt x="837289" y="393974"/>
                </a:lnTo>
                <a:lnTo>
                  <a:pt x="881280" y="370525"/>
                </a:lnTo>
                <a:lnTo>
                  <a:pt x="913886" y="326294"/>
                </a:lnTo>
                <a:lnTo>
                  <a:pt x="934071" y="266656"/>
                </a:lnTo>
                <a:lnTo>
                  <a:pt x="940799" y="196987"/>
                </a:lnTo>
                <a:lnTo>
                  <a:pt x="939117" y="160897"/>
                </a:lnTo>
                <a:lnTo>
                  <a:pt x="925660" y="96243"/>
                </a:lnTo>
                <a:lnTo>
                  <a:pt x="899006" y="42966"/>
                </a:lnTo>
                <a:lnTo>
                  <a:pt x="860708" y="9126"/>
                </a:lnTo>
                <a:lnTo>
                  <a:pt x="837289" y="0"/>
                </a:lnTo>
                <a:close/>
              </a:path>
              <a:path w="941070" h="394335">
                <a:moveTo>
                  <a:pt x="103510" y="0"/>
                </a:moveTo>
                <a:lnTo>
                  <a:pt x="59518" y="23448"/>
                </a:lnTo>
                <a:lnTo>
                  <a:pt x="26912" y="67679"/>
                </a:lnTo>
                <a:lnTo>
                  <a:pt x="6728" y="127316"/>
                </a:lnTo>
                <a:lnTo>
                  <a:pt x="0" y="196987"/>
                </a:lnTo>
                <a:lnTo>
                  <a:pt x="1682" y="233075"/>
                </a:lnTo>
                <a:lnTo>
                  <a:pt x="15138" y="297729"/>
                </a:lnTo>
                <a:lnTo>
                  <a:pt x="41792" y="351007"/>
                </a:lnTo>
                <a:lnTo>
                  <a:pt x="80091" y="384847"/>
                </a:lnTo>
                <a:lnTo>
                  <a:pt x="103510" y="393974"/>
                </a:lnTo>
                <a:lnTo>
                  <a:pt x="107491" y="380916"/>
                </a:lnTo>
                <a:lnTo>
                  <a:pt x="89392" y="371535"/>
                </a:lnTo>
                <a:lnTo>
                  <a:pt x="73631" y="357885"/>
                </a:lnTo>
                <a:lnTo>
                  <a:pt x="49127" y="317775"/>
                </a:lnTo>
                <a:lnTo>
                  <a:pt x="34258" y="263293"/>
                </a:lnTo>
                <a:lnTo>
                  <a:pt x="29307" y="196987"/>
                </a:lnTo>
                <a:lnTo>
                  <a:pt x="30540" y="162539"/>
                </a:lnTo>
                <a:lnTo>
                  <a:pt x="40453" y="102105"/>
                </a:lnTo>
                <a:lnTo>
                  <a:pt x="60210" y="54053"/>
                </a:lnTo>
                <a:lnTo>
                  <a:pt x="89392" y="22443"/>
                </a:lnTo>
                <a:lnTo>
                  <a:pt x="107491" y="13058"/>
                </a:lnTo>
                <a:lnTo>
                  <a:pt x="103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40010" y="4596397"/>
            <a:ext cx="179579" cy="78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41098" y="4624982"/>
            <a:ext cx="0" cy="394335"/>
          </a:xfrm>
          <a:custGeom>
            <a:avLst/>
            <a:gdLst/>
            <a:ahLst/>
            <a:cxnLst/>
            <a:rect l="l" t="t" r="r" b="b"/>
            <a:pathLst>
              <a:path h="394335">
                <a:moveTo>
                  <a:pt x="0" y="0"/>
                </a:moveTo>
                <a:lnTo>
                  <a:pt x="0" y="393974"/>
                </a:lnTo>
              </a:path>
            </a:pathLst>
          </a:custGeom>
          <a:ln w="24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25723" y="4624982"/>
            <a:ext cx="0" cy="394335"/>
          </a:xfrm>
          <a:custGeom>
            <a:avLst/>
            <a:gdLst/>
            <a:ahLst/>
            <a:cxnLst/>
            <a:rect l="l" t="t" r="r" b="b"/>
            <a:pathLst>
              <a:path h="394335">
                <a:moveTo>
                  <a:pt x="0" y="0"/>
                </a:moveTo>
                <a:lnTo>
                  <a:pt x="0" y="393974"/>
                </a:lnTo>
              </a:path>
            </a:pathLst>
          </a:custGeom>
          <a:ln w="24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09087" y="4575555"/>
            <a:ext cx="341122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1014094" algn="l"/>
                <a:tab pos="2276475" algn="l"/>
              </a:tabLst>
            </a:pPr>
            <a:r>
              <a:rPr sz="2550" spc="-220" dirty="0">
                <a:latin typeface="Cambria Math"/>
                <a:cs typeface="Cambria Math"/>
              </a:rPr>
              <a:t>"</a:t>
            </a:r>
            <a:r>
              <a:rPr sz="3825" spc="-330" baseline="10893" dirty="0">
                <a:latin typeface="Cambria Math"/>
                <a:cs typeface="Cambria Math"/>
              </a:rPr>
              <a:t>⃗ </a:t>
            </a:r>
            <a:r>
              <a:rPr sz="3825" spc="-44" baseline="10893" dirty="0">
                <a:latin typeface="Cambria Math"/>
                <a:cs typeface="Cambria Math"/>
              </a:rPr>
              <a:t> </a:t>
            </a:r>
            <a:r>
              <a:rPr sz="2550" spc="10" dirty="0">
                <a:latin typeface="Cambria Math"/>
                <a:cs typeface="Cambria Math"/>
              </a:rPr>
              <a:t>=</a:t>
            </a:r>
            <a:r>
              <a:rPr sz="2550" spc="150" dirty="0">
                <a:latin typeface="Cambria Math"/>
                <a:cs typeface="Cambria Math"/>
              </a:rPr>
              <a:t> </a:t>
            </a:r>
            <a:r>
              <a:rPr sz="2550" spc="75" dirty="0">
                <a:latin typeface="Cambria Math"/>
                <a:cs typeface="Cambria Math"/>
              </a:rPr>
              <a:t>$	</a:t>
            </a:r>
            <a:r>
              <a:rPr sz="2550" spc="-1115" dirty="0">
                <a:latin typeface="Cambria Math"/>
                <a:cs typeface="Cambria Math"/>
              </a:rPr>
              <a:t>%⃗</a:t>
            </a:r>
            <a:r>
              <a:rPr sz="2550" spc="-150" dirty="0">
                <a:latin typeface="Cambria Math"/>
                <a:cs typeface="Cambria Math"/>
              </a:rPr>
              <a:t> </a:t>
            </a:r>
            <a:r>
              <a:rPr sz="2550" spc="10" dirty="0">
                <a:latin typeface="Cambria Math"/>
                <a:cs typeface="Cambria Math"/>
              </a:rPr>
              <a:t>×</a:t>
            </a:r>
            <a:r>
              <a:rPr sz="2550" dirty="0">
                <a:latin typeface="Cambria Math"/>
                <a:cs typeface="Cambria Math"/>
              </a:rPr>
              <a:t> </a:t>
            </a:r>
            <a:r>
              <a:rPr sz="2550" spc="1080" dirty="0">
                <a:latin typeface="Cambria Math"/>
                <a:cs typeface="Cambria Math"/>
              </a:rPr>
              <a:t>'	</a:t>
            </a:r>
            <a:r>
              <a:rPr sz="2550" spc="470" dirty="0">
                <a:latin typeface="Cambria Math"/>
                <a:cs typeface="Cambria Math"/>
              </a:rPr>
              <a:t>( </a:t>
            </a:r>
            <a:r>
              <a:rPr sz="2550" spc="10" dirty="0">
                <a:latin typeface="Cambria Math"/>
                <a:cs typeface="Cambria Math"/>
              </a:rPr>
              <a:t>= </a:t>
            </a:r>
            <a:r>
              <a:rPr sz="2550" spc="160" dirty="0">
                <a:latin typeface="Cambria Math"/>
                <a:cs typeface="Cambria Math"/>
              </a:rPr>
              <a:t>)</a:t>
            </a:r>
            <a:r>
              <a:rPr sz="2550" spc="105" dirty="0">
                <a:latin typeface="Cambria Math"/>
                <a:cs typeface="Cambria Math"/>
              </a:rPr>
              <a:t> </a:t>
            </a:r>
            <a:r>
              <a:rPr sz="2550" spc="-220" dirty="0">
                <a:latin typeface="Cambria Math"/>
                <a:cs typeface="Cambria Math"/>
              </a:rPr>
              <a:t>"</a:t>
            </a:r>
            <a:r>
              <a:rPr sz="3825" spc="-330" baseline="10893" dirty="0">
                <a:latin typeface="Cambria Math"/>
                <a:cs typeface="Cambria Math"/>
              </a:rPr>
              <a:t>⃗</a:t>
            </a:r>
            <a:endParaRPr sz="3825" baseline="10893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18</a:t>
            </a:fld>
            <a:endParaRPr spc="-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37420" y="674115"/>
            <a:ext cx="6849109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Characteristic curves of </a:t>
            </a:r>
            <a:r>
              <a:rPr spc="15" dirty="0"/>
              <a:t>a </a:t>
            </a:r>
            <a:r>
              <a:rPr spc="20" dirty="0"/>
              <a:t>DC</a:t>
            </a:r>
            <a:r>
              <a:rPr spc="-20" dirty="0"/>
              <a:t> </a:t>
            </a:r>
            <a:r>
              <a:rPr spc="10" dirty="0"/>
              <a:t>motor</a:t>
            </a:r>
          </a:p>
        </p:txBody>
      </p:sp>
      <p:sp>
        <p:nvSpPr>
          <p:cNvPr id="5" name="object 5"/>
          <p:cNvSpPr/>
          <p:nvPr/>
        </p:nvSpPr>
        <p:spPr>
          <a:xfrm>
            <a:off x="3731312" y="1501225"/>
            <a:ext cx="4885406" cy="3043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1371" y="2674244"/>
            <a:ext cx="2788991" cy="1767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3333" y="4624219"/>
            <a:ext cx="5426463" cy="2660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6229" y="5194299"/>
            <a:ext cx="2030095" cy="108077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22250" marR="79375" indent="-202565">
              <a:lnSpc>
                <a:spcPct val="104700"/>
              </a:lnSpc>
              <a:spcBef>
                <a:spcPts val="5"/>
              </a:spcBef>
            </a:pPr>
            <a:r>
              <a:rPr sz="1700" dirty="0">
                <a:latin typeface="Tahoma"/>
                <a:cs typeface="Tahoma"/>
              </a:rPr>
              <a:t>conversion SI </a:t>
            </a:r>
            <a:r>
              <a:rPr sz="1700" dirty="0">
                <a:latin typeface="Cambria Math"/>
                <a:cs typeface="Cambria Math"/>
              </a:rPr>
              <a:t>⇔ </a:t>
            </a:r>
            <a:r>
              <a:rPr sz="1700" spc="5" dirty="0">
                <a:latin typeface="Tahoma"/>
                <a:cs typeface="Tahoma"/>
              </a:rPr>
              <a:t>US  </a:t>
            </a:r>
            <a:r>
              <a:rPr sz="1700" dirty="0">
                <a:latin typeface="Tahoma"/>
                <a:cs typeface="Tahoma"/>
              </a:rPr>
              <a:t>unit </a:t>
            </a:r>
            <a:r>
              <a:rPr sz="1700" spc="5" dirty="0">
                <a:latin typeface="Tahoma"/>
                <a:cs typeface="Tahoma"/>
              </a:rPr>
              <a:t>systems</a:t>
            </a:r>
            <a:r>
              <a:rPr sz="1700" spc="-30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(!!)</a:t>
            </a:r>
            <a:endParaRPr sz="1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700" dirty="0">
                <a:latin typeface="Tahoma"/>
                <a:cs typeface="Tahoma"/>
              </a:rPr>
              <a:t>1 Nm = </a:t>
            </a:r>
            <a:r>
              <a:rPr sz="1700" spc="5" dirty="0">
                <a:latin typeface="Tahoma"/>
                <a:cs typeface="Tahoma"/>
              </a:rPr>
              <a:t>141.61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oz-in</a:t>
            </a:r>
            <a:endParaRPr sz="1700">
              <a:latin typeface="Tahoma"/>
              <a:cs typeface="Tahoma"/>
            </a:endParaRPr>
          </a:p>
          <a:p>
            <a:pPr marL="15240">
              <a:lnSpc>
                <a:spcPct val="100000"/>
              </a:lnSpc>
              <a:spcBef>
                <a:spcPts val="25"/>
              </a:spcBef>
            </a:pPr>
            <a:r>
              <a:rPr sz="1700" spc="5" dirty="0">
                <a:latin typeface="Tahoma"/>
                <a:cs typeface="Tahoma"/>
              </a:rPr>
              <a:t>100 </a:t>
            </a:r>
            <a:r>
              <a:rPr sz="1700" dirty="0">
                <a:latin typeface="Tahoma"/>
                <a:cs typeface="Tahoma"/>
              </a:rPr>
              <a:t>oz-in = </a:t>
            </a:r>
            <a:r>
              <a:rPr sz="1700" spc="-10" dirty="0">
                <a:latin typeface="Tahoma"/>
                <a:cs typeface="Tahoma"/>
              </a:rPr>
              <a:t>0.70</a:t>
            </a:r>
            <a:r>
              <a:rPr sz="1700" spc="-3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Nm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9866" y="2195067"/>
            <a:ext cx="894715" cy="12020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1800"/>
              </a:lnSpc>
              <a:spcBef>
                <a:spcPts val="75"/>
              </a:spcBef>
            </a:pPr>
            <a:r>
              <a:rPr sz="1900" spc="15" dirty="0">
                <a:solidFill>
                  <a:srgbClr val="FF6600"/>
                </a:solidFill>
                <a:latin typeface="Tahoma"/>
                <a:cs typeface="Tahoma"/>
              </a:rPr>
              <a:t>me</a:t>
            </a:r>
            <a:r>
              <a:rPr sz="1900" spc="20" dirty="0">
                <a:solidFill>
                  <a:srgbClr val="FF6600"/>
                </a:solidFill>
                <a:latin typeface="Tahoma"/>
                <a:cs typeface="Tahoma"/>
              </a:rPr>
              <a:t>d</a:t>
            </a:r>
            <a:r>
              <a:rPr sz="1900" spc="5" dirty="0">
                <a:solidFill>
                  <a:srgbClr val="FF6600"/>
                </a:solidFill>
                <a:latin typeface="Tahoma"/>
                <a:cs typeface="Tahoma"/>
              </a:rPr>
              <a:t>ium  </a:t>
            </a:r>
            <a:r>
              <a:rPr sz="1900" spc="5" dirty="0">
                <a:latin typeface="Tahoma"/>
                <a:cs typeface="Tahoma"/>
              </a:rPr>
              <a:t>size  </a:t>
            </a:r>
            <a:r>
              <a:rPr sz="1900" spc="10" dirty="0">
                <a:latin typeface="Tahoma"/>
                <a:cs typeface="Tahoma"/>
              </a:rPr>
              <a:t>motor  </a:t>
            </a:r>
            <a:r>
              <a:rPr sz="1900" spc="20" dirty="0">
                <a:latin typeface="Tahoma"/>
                <a:cs typeface="Tahoma"/>
              </a:rPr>
              <a:t>160W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3911" y="5136387"/>
            <a:ext cx="666750" cy="12020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-76835" algn="ctr">
              <a:lnSpc>
                <a:spcPct val="101800"/>
              </a:lnSpc>
              <a:spcBef>
                <a:spcPts val="75"/>
              </a:spcBef>
            </a:pPr>
            <a:r>
              <a:rPr sz="1900" spc="10" dirty="0">
                <a:solidFill>
                  <a:srgbClr val="FF6600"/>
                </a:solidFill>
                <a:latin typeface="Tahoma"/>
                <a:cs typeface="Tahoma"/>
              </a:rPr>
              <a:t>small  </a:t>
            </a:r>
            <a:r>
              <a:rPr sz="1900" spc="5" dirty="0">
                <a:latin typeface="Tahoma"/>
                <a:cs typeface="Tahoma"/>
              </a:rPr>
              <a:t>size  </a:t>
            </a:r>
            <a:r>
              <a:rPr sz="1900" spc="20" dirty="0">
                <a:latin typeface="Tahoma"/>
                <a:cs typeface="Tahoma"/>
              </a:rPr>
              <a:t>m</a:t>
            </a:r>
            <a:r>
              <a:rPr sz="1900" spc="5" dirty="0">
                <a:latin typeface="Tahoma"/>
                <a:cs typeface="Tahoma"/>
              </a:rPr>
              <a:t>otor  </a:t>
            </a:r>
            <a:r>
              <a:rPr sz="1900" spc="20" dirty="0">
                <a:latin typeface="Tahoma"/>
                <a:cs typeface="Tahoma"/>
              </a:rPr>
              <a:t>5.5W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4773" y="3819651"/>
            <a:ext cx="848360" cy="40005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241300">
              <a:lnSpc>
                <a:spcPts val="1390"/>
              </a:lnSpc>
              <a:spcBef>
                <a:spcPts val="280"/>
              </a:spcBef>
            </a:pPr>
            <a:r>
              <a:rPr sz="1300" spc="-10" dirty="0">
                <a:latin typeface="Tahoma"/>
                <a:cs typeface="Tahoma"/>
              </a:rPr>
              <a:t>stall  load</a:t>
            </a:r>
            <a:r>
              <a:rPr sz="1300" spc="-85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torque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53229" y="3964205"/>
            <a:ext cx="723900" cy="330835"/>
          </a:xfrm>
          <a:custGeom>
            <a:avLst/>
            <a:gdLst/>
            <a:ahLst/>
            <a:cxnLst/>
            <a:rect l="l" t="t" r="r" b="b"/>
            <a:pathLst>
              <a:path w="723900" h="330835">
                <a:moveTo>
                  <a:pt x="66028" y="231828"/>
                </a:moveTo>
                <a:lnTo>
                  <a:pt x="62833" y="232318"/>
                </a:lnTo>
                <a:lnTo>
                  <a:pt x="0" y="317891"/>
                </a:lnTo>
                <a:lnTo>
                  <a:pt x="105416" y="330462"/>
                </a:lnTo>
                <a:lnTo>
                  <a:pt x="107956" y="328463"/>
                </a:lnTo>
                <a:lnTo>
                  <a:pt x="108624" y="322863"/>
                </a:lnTo>
                <a:lnTo>
                  <a:pt x="106625" y="320321"/>
                </a:lnTo>
                <a:lnTo>
                  <a:pt x="91695" y="318541"/>
                </a:lnTo>
                <a:lnTo>
                  <a:pt x="11329" y="318541"/>
                </a:lnTo>
                <a:lnTo>
                  <a:pt x="7264" y="309172"/>
                </a:lnTo>
                <a:lnTo>
                  <a:pt x="24592" y="301653"/>
                </a:lnTo>
                <a:lnTo>
                  <a:pt x="71065" y="238362"/>
                </a:lnTo>
                <a:lnTo>
                  <a:pt x="70575" y="235167"/>
                </a:lnTo>
                <a:lnTo>
                  <a:pt x="66028" y="231828"/>
                </a:lnTo>
                <a:close/>
              </a:path>
              <a:path w="723900" h="330835">
                <a:moveTo>
                  <a:pt x="24592" y="301653"/>
                </a:moveTo>
                <a:lnTo>
                  <a:pt x="7264" y="309172"/>
                </a:lnTo>
                <a:lnTo>
                  <a:pt x="11329" y="318541"/>
                </a:lnTo>
                <a:lnTo>
                  <a:pt x="15161" y="316878"/>
                </a:lnTo>
                <a:lnTo>
                  <a:pt x="13413" y="316878"/>
                </a:lnTo>
                <a:lnTo>
                  <a:pt x="9902" y="308786"/>
                </a:lnTo>
                <a:lnTo>
                  <a:pt x="19355" y="308786"/>
                </a:lnTo>
                <a:lnTo>
                  <a:pt x="24592" y="301653"/>
                </a:lnTo>
                <a:close/>
              </a:path>
              <a:path w="723900" h="330835">
                <a:moveTo>
                  <a:pt x="28657" y="311023"/>
                </a:moveTo>
                <a:lnTo>
                  <a:pt x="11329" y="318541"/>
                </a:lnTo>
                <a:lnTo>
                  <a:pt x="91695" y="318541"/>
                </a:lnTo>
                <a:lnTo>
                  <a:pt x="28657" y="311023"/>
                </a:lnTo>
                <a:close/>
              </a:path>
              <a:path w="723900" h="330835">
                <a:moveTo>
                  <a:pt x="9902" y="308786"/>
                </a:moveTo>
                <a:lnTo>
                  <a:pt x="13413" y="316878"/>
                </a:lnTo>
                <a:lnTo>
                  <a:pt x="18594" y="309823"/>
                </a:lnTo>
                <a:lnTo>
                  <a:pt x="9902" y="308786"/>
                </a:lnTo>
                <a:close/>
              </a:path>
              <a:path w="723900" h="330835">
                <a:moveTo>
                  <a:pt x="18594" y="309823"/>
                </a:moveTo>
                <a:lnTo>
                  <a:pt x="13413" y="316878"/>
                </a:lnTo>
                <a:lnTo>
                  <a:pt x="15161" y="316878"/>
                </a:lnTo>
                <a:lnTo>
                  <a:pt x="28657" y="311023"/>
                </a:lnTo>
                <a:lnTo>
                  <a:pt x="18594" y="309823"/>
                </a:lnTo>
                <a:close/>
              </a:path>
              <a:path w="723900" h="330835">
                <a:moveTo>
                  <a:pt x="719827" y="0"/>
                </a:moveTo>
                <a:lnTo>
                  <a:pt x="24592" y="301653"/>
                </a:lnTo>
                <a:lnTo>
                  <a:pt x="18594" y="309823"/>
                </a:lnTo>
                <a:lnTo>
                  <a:pt x="28657" y="311023"/>
                </a:lnTo>
                <a:lnTo>
                  <a:pt x="723892" y="9370"/>
                </a:lnTo>
                <a:lnTo>
                  <a:pt x="719827" y="0"/>
                </a:lnTo>
                <a:close/>
              </a:path>
              <a:path w="723900" h="330835">
                <a:moveTo>
                  <a:pt x="19355" y="308786"/>
                </a:moveTo>
                <a:lnTo>
                  <a:pt x="9902" y="308786"/>
                </a:lnTo>
                <a:lnTo>
                  <a:pt x="18594" y="309823"/>
                </a:lnTo>
                <a:lnTo>
                  <a:pt x="19355" y="3087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86749" y="1524507"/>
            <a:ext cx="88391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Tahoma"/>
                <a:cs typeface="Tahoma"/>
              </a:rPr>
              <a:t>stall</a:t>
            </a:r>
            <a:r>
              <a:rPr sz="1300" spc="-65" dirty="0">
                <a:latin typeface="Tahoma"/>
                <a:cs typeface="Tahoma"/>
              </a:rPr>
              <a:t> </a:t>
            </a:r>
            <a:r>
              <a:rPr sz="1300" spc="-5" dirty="0">
                <a:latin typeface="Tahoma"/>
                <a:cs typeface="Tahoma"/>
              </a:rPr>
              <a:t>current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62186" y="1662701"/>
            <a:ext cx="574040" cy="206375"/>
          </a:xfrm>
          <a:custGeom>
            <a:avLst/>
            <a:gdLst/>
            <a:ahLst/>
            <a:cxnLst/>
            <a:rect l="l" t="t" r="r" b="b"/>
            <a:pathLst>
              <a:path w="574040" h="206375">
                <a:moveTo>
                  <a:pt x="75017" y="103559"/>
                </a:moveTo>
                <a:lnTo>
                  <a:pt x="71788" y="103698"/>
                </a:lnTo>
                <a:lnTo>
                  <a:pt x="0" y="181909"/>
                </a:lnTo>
                <a:lnTo>
                  <a:pt x="103416" y="205900"/>
                </a:lnTo>
                <a:lnTo>
                  <a:pt x="106159" y="204189"/>
                </a:lnTo>
                <a:lnTo>
                  <a:pt x="107434" y="198695"/>
                </a:lnTo>
                <a:lnTo>
                  <a:pt x="105723" y="195952"/>
                </a:lnTo>
                <a:lnTo>
                  <a:pt x="53300" y="183790"/>
                </a:lnTo>
                <a:lnTo>
                  <a:pt x="11195" y="183790"/>
                </a:lnTo>
                <a:lnTo>
                  <a:pt x="8176" y="174034"/>
                </a:lnTo>
                <a:lnTo>
                  <a:pt x="26215" y="168451"/>
                </a:lnTo>
                <a:lnTo>
                  <a:pt x="79311" y="110604"/>
                </a:lnTo>
                <a:lnTo>
                  <a:pt x="79173" y="107373"/>
                </a:lnTo>
                <a:lnTo>
                  <a:pt x="75017" y="103559"/>
                </a:lnTo>
                <a:close/>
              </a:path>
              <a:path w="574040" h="206375">
                <a:moveTo>
                  <a:pt x="26215" y="168451"/>
                </a:moveTo>
                <a:lnTo>
                  <a:pt x="8176" y="174034"/>
                </a:lnTo>
                <a:lnTo>
                  <a:pt x="11195" y="183790"/>
                </a:lnTo>
                <a:lnTo>
                  <a:pt x="15795" y="182366"/>
                </a:lnTo>
                <a:lnTo>
                  <a:pt x="13442" y="182366"/>
                </a:lnTo>
                <a:lnTo>
                  <a:pt x="10835" y="173939"/>
                </a:lnTo>
                <a:lnTo>
                  <a:pt x="21178" y="173939"/>
                </a:lnTo>
                <a:lnTo>
                  <a:pt x="26215" y="168451"/>
                </a:lnTo>
                <a:close/>
              </a:path>
              <a:path w="574040" h="206375">
                <a:moveTo>
                  <a:pt x="29235" y="178207"/>
                </a:moveTo>
                <a:lnTo>
                  <a:pt x="11195" y="183790"/>
                </a:lnTo>
                <a:lnTo>
                  <a:pt x="53300" y="183790"/>
                </a:lnTo>
                <a:lnTo>
                  <a:pt x="29235" y="178207"/>
                </a:lnTo>
                <a:close/>
              </a:path>
              <a:path w="574040" h="206375">
                <a:moveTo>
                  <a:pt x="10835" y="173939"/>
                </a:moveTo>
                <a:lnTo>
                  <a:pt x="13442" y="182366"/>
                </a:lnTo>
                <a:lnTo>
                  <a:pt x="19362" y="175917"/>
                </a:lnTo>
                <a:lnTo>
                  <a:pt x="10835" y="173939"/>
                </a:lnTo>
                <a:close/>
              </a:path>
              <a:path w="574040" h="206375">
                <a:moveTo>
                  <a:pt x="19362" y="175917"/>
                </a:moveTo>
                <a:lnTo>
                  <a:pt x="13442" y="182366"/>
                </a:lnTo>
                <a:lnTo>
                  <a:pt x="15795" y="182366"/>
                </a:lnTo>
                <a:lnTo>
                  <a:pt x="29235" y="178207"/>
                </a:lnTo>
                <a:lnTo>
                  <a:pt x="19362" y="175917"/>
                </a:lnTo>
                <a:close/>
              </a:path>
              <a:path w="574040" h="206375">
                <a:moveTo>
                  <a:pt x="570534" y="0"/>
                </a:moveTo>
                <a:lnTo>
                  <a:pt x="26215" y="168451"/>
                </a:lnTo>
                <a:lnTo>
                  <a:pt x="19362" y="175917"/>
                </a:lnTo>
                <a:lnTo>
                  <a:pt x="29235" y="178207"/>
                </a:lnTo>
                <a:lnTo>
                  <a:pt x="573554" y="9757"/>
                </a:lnTo>
                <a:lnTo>
                  <a:pt x="570534" y="0"/>
                </a:lnTo>
                <a:close/>
              </a:path>
              <a:path w="574040" h="206375">
                <a:moveTo>
                  <a:pt x="21178" y="173939"/>
                </a:moveTo>
                <a:lnTo>
                  <a:pt x="10835" y="173939"/>
                </a:lnTo>
                <a:lnTo>
                  <a:pt x="19362" y="175917"/>
                </a:lnTo>
                <a:lnTo>
                  <a:pt x="21178" y="173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15523" y="1695195"/>
            <a:ext cx="809625" cy="40005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120650">
              <a:lnSpc>
                <a:spcPts val="1390"/>
              </a:lnSpc>
              <a:spcBef>
                <a:spcPts val="280"/>
              </a:spcBef>
            </a:pPr>
            <a:r>
              <a:rPr sz="1300" spc="-10" dirty="0">
                <a:latin typeface="Tahoma"/>
                <a:cs typeface="Tahoma"/>
              </a:rPr>
              <a:t>no-load  max</a:t>
            </a:r>
            <a:r>
              <a:rPr sz="1300" spc="-75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speed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15532" y="1867153"/>
            <a:ext cx="723900" cy="330835"/>
          </a:xfrm>
          <a:custGeom>
            <a:avLst/>
            <a:gdLst/>
            <a:ahLst/>
            <a:cxnLst/>
            <a:rect l="l" t="t" r="r" b="b"/>
            <a:pathLst>
              <a:path w="723900" h="330835">
                <a:moveTo>
                  <a:pt x="695235" y="311023"/>
                </a:moveTo>
                <a:lnTo>
                  <a:pt x="617266" y="320321"/>
                </a:lnTo>
                <a:lnTo>
                  <a:pt x="615268" y="322861"/>
                </a:lnTo>
                <a:lnTo>
                  <a:pt x="615936" y="328462"/>
                </a:lnTo>
                <a:lnTo>
                  <a:pt x="618476" y="330462"/>
                </a:lnTo>
                <a:lnTo>
                  <a:pt x="718428" y="318541"/>
                </a:lnTo>
                <a:lnTo>
                  <a:pt x="712562" y="318541"/>
                </a:lnTo>
                <a:lnTo>
                  <a:pt x="695235" y="311023"/>
                </a:lnTo>
                <a:close/>
              </a:path>
              <a:path w="723900" h="330835">
                <a:moveTo>
                  <a:pt x="705297" y="309823"/>
                </a:moveTo>
                <a:lnTo>
                  <a:pt x="695235" y="311023"/>
                </a:lnTo>
                <a:lnTo>
                  <a:pt x="712562" y="318541"/>
                </a:lnTo>
                <a:lnTo>
                  <a:pt x="713284" y="316878"/>
                </a:lnTo>
                <a:lnTo>
                  <a:pt x="710478" y="316878"/>
                </a:lnTo>
                <a:lnTo>
                  <a:pt x="705297" y="309823"/>
                </a:lnTo>
                <a:close/>
              </a:path>
              <a:path w="723900" h="330835">
                <a:moveTo>
                  <a:pt x="657863" y="231828"/>
                </a:moveTo>
                <a:lnTo>
                  <a:pt x="653317" y="235167"/>
                </a:lnTo>
                <a:lnTo>
                  <a:pt x="652826" y="238362"/>
                </a:lnTo>
                <a:lnTo>
                  <a:pt x="699299" y="301653"/>
                </a:lnTo>
                <a:lnTo>
                  <a:pt x="716627" y="309172"/>
                </a:lnTo>
                <a:lnTo>
                  <a:pt x="712562" y="318541"/>
                </a:lnTo>
                <a:lnTo>
                  <a:pt x="718428" y="318541"/>
                </a:lnTo>
                <a:lnTo>
                  <a:pt x="723891" y="317889"/>
                </a:lnTo>
                <a:lnTo>
                  <a:pt x="661059" y="232318"/>
                </a:lnTo>
                <a:lnTo>
                  <a:pt x="657863" y="231828"/>
                </a:lnTo>
                <a:close/>
              </a:path>
              <a:path w="723900" h="330835">
                <a:moveTo>
                  <a:pt x="713990" y="308786"/>
                </a:moveTo>
                <a:lnTo>
                  <a:pt x="705297" y="309823"/>
                </a:lnTo>
                <a:lnTo>
                  <a:pt x="710478" y="316878"/>
                </a:lnTo>
                <a:lnTo>
                  <a:pt x="713990" y="308786"/>
                </a:lnTo>
                <a:close/>
              </a:path>
              <a:path w="723900" h="330835">
                <a:moveTo>
                  <a:pt x="715738" y="308786"/>
                </a:moveTo>
                <a:lnTo>
                  <a:pt x="713990" y="308786"/>
                </a:lnTo>
                <a:lnTo>
                  <a:pt x="710478" y="316878"/>
                </a:lnTo>
                <a:lnTo>
                  <a:pt x="713284" y="316878"/>
                </a:lnTo>
                <a:lnTo>
                  <a:pt x="716627" y="309172"/>
                </a:lnTo>
                <a:lnTo>
                  <a:pt x="715738" y="308786"/>
                </a:lnTo>
                <a:close/>
              </a:path>
              <a:path w="723900" h="330835">
                <a:moveTo>
                  <a:pt x="4065" y="0"/>
                </a:moveTo>
                <a:lnTo>
                  <a:pt x="0" y="9370"/>
                </a:lnTo>
                <a:lnTo>
                  <a:pt x="695235" y="311023"/>
                </a:lnTo>
                <a:lnTo>
                  <a:pt x="705297" y="309823"/>
                </a:lnTo>
                <a:lnTo>
                  <a:pt x="699299" y="301653"/>
                </a:lnTo>
                <a:lnTo>
                  <a:pt x="4065" y="0"/>
                </a:lnTo>
                <a:close/>
              </a:path>
              <a:path w="723900" h="330835">
                <a:moveTo>
                  <a:pt x="699299" y="301653"/>
                </a:moveTo>
                <a:lnTo>
                  <a:pt x="705297" y="309823"/>
                </a:lnTo>
                <a:lnTo>
                  <a:pt x="713990" y="308786"/>
                </a:lnTo>
                <a:lnTo>
                  <a:pt x="715738" y="308786"/>
                </a:lnTo>
                <a:lnTo>
                  <a:pt x="699299" y="301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732958" y="3481323"/>
            <a:ext cx="708025" cy="5765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-635" algn="ctr">
              <a:lnSpc>
                <a:spcPts val="1390"/>
              </a:lnSpc>
              <a:spcBef>
                <a:spcPts val="280"/>
              </a:spcBef>
            </a:pPr>
            <a:r>
              <a:rPr sz="1300" spc="-10" dirty="0">
                <a:latin typeface="Tahoma"/>
                <a:cs typeface="Tahoma"/>
              </a:rPr>
              <a:t>rated  </a:t>
            </a:r>
            <a:r>
              <a:rPr sz="1300" spc="-15" dirty="0">
                <a:latin typeface="Tahoma"/>
                <a:cs typeface="Tahoma"/>
              </a:rPr>
              <a:t>op</a:t>
            </a:r>
            <a:r>
              <a:rPr sz="1300" spc="-5" dirty="0">
                <a:latin typeface="Tahoma"/>
                <a:cs typeface="Tahoma"/>
              </a:rPr>
              <a:t>e</a:t>
            </a:r>
            <a:r>
              <a:rPr sz="1300" spc="-30" dirty="0">
                <a:latin typeface="Tahoma"/>
                <a:cs typeface="Tahoma"/>
              </a:rPr>
              <a:t>r</a:t>
            </a:r>
            <a:r>
              <a:rPr sz="1300" spc="-20" dirty="0">
                <a:latin typeface="Tahoma"/>
                <a:cs typeface="Tahoma"/>
              </a:rPr>
              <a:t>a</a:t>
            </a:r>
            <a:r>
              <a:rPr sz="1300" spc="-10" dirty="0">
                <a:latin typeface="Tahoma"/>
                <a:cs typeface="Tahoma"/>
              </a:rPr>
              <a:t>ti</a:t>
            </a:r>
            <a:r>
              <a:rPr sz="1300" spc="-5" dirty="0">
                <a:latin typeface="Tahoma"/>
                <a:cs typeface="Tahoma"/>
              </a:rPr>
              <a:t>ng  </a:t>
            </a:r>
            <a:r>
              <a:rPr sz="1300" spc="-10" dirty="0">
                <a:latin typeface="Tahoma"/>
                <a:cs typeface="Tahoma"/>
              </a:rPr>
              <a:t>point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92749" y="3915398"/>
            <a:ext cx="544830" cy="107314"/>
          </a:xfrm>
          <a:custGeom>
            <a:avLst/>
            <a:gdLst/>
            <a:ahLst/>
            <a:cxnLst/>
            <a:rect l="l" t="t" r="r" b="b"/>
            <a:pathLst>
              <a:path w="544829" h="107314">
                <a:moveTo>
                  <a:pt x="544807" y="48385"/>
                </a:moveTo>
                <a:lnTo>
                  <a:pt x="514168" y="48385"/>
                </a:lnTo>
                <a:lnTo>
                  <a:pt x="514168" y="58599"/>
                </a:lnTo>
                <a:lnTo>
                  <a:pt x="544807" y="58599"/>
                </a:lnTo>
                <a:lnTo>
                  <a:pt x="544807" y="48385"/>
                </a:lnTo>
                <a:close/>
              </a:path>
              <a:path w="544829" h="107314">
                <a:moveTo>
                  <a:pt x="503955" y="48385"/>
                </a:moveTo>
                <a:lnTo>
                  <a:pt x="473316" y="48385"/>
                </a:lnTo>
                <a:lnTo>
                  <a:pt x="473316" y="58599"/>
                </a:lnTo>
                <a:lnTo>
                  <a:pt x="503955" y="58599"/>
                </a:lnTo>
                <a:lnTo>
                  <a:pt x="503955" y="48385"/>
                </a:lnTo>
                <a:close/>
              </a:path>
              <a:path w="544829" h="107314">
                <a:moveTo>
                  <a:pt x="463104" y="48385"/>
                </a:moveTo>
                <a:lnTo>
                  <a:pt x="432465" y="48385"/>
                </a:lnTo>
                <a:lnTo>
                  <a:pt x="432465" y="58599"/>
                </a:lnTo>
                <a:lnTo>
                  <a:pt x="463104" y="58599"/>
                </a:lnTo>
                <a:lnTo>
                  <a:pt x="463104" y="48385"/>
                </a:lnTo>
                <a:close/>
              </a:path>
              <a:path w="544829" h="107314">
                <a:moveTo>
                  <a:pt x="422252" y="48385"/>
                </a:moveTo>
                <a:lnTo>
                  <a:pt x="391613" y="48385"/>
                </a:lnTo>
                <a:lnTo>
                  <a:pt x="391613" y="58599"/>
                </a:lnTo>
                <a:lnTo>
                  <a:pt x="422252" y="58599"/>
                </a:lnTo>
                <a:lnTo>
                  <a:pt x="422252" y="48385"/>
                </a:lnTo>
                <a:close/>
              </a:path>
              <a:path w="544829" h="107314">
                <a:moveTo>
                  <a:pt x="381400" y="48385"/>
                </a:moveTo>
                <a:lnTo>
                  <a:pt x="350761" y="48385"/>
                </a:lnTo>
                <a:lnTo>
                  <a:pt x="350761" y="58599"/>
                </a:lnTo>
                <a:lnTo>
                  <a:pt x="381400" y="58599"/>
                </a:lnTo>
                <a:lnTo>
                  <a:pt x="381400" y="48385"/>
                </a:lnTo>
                <a:close/>
              </a:path>
              <a:path w="544829" h="107314">
                <a:moveTo>
                  <a:pt x="340549" y="48385"/>
                </a:moveTo>
                <a:lnTo>
                  <a:pt x="309910" y="48385"/>
                </a:lnTo>
                <a:lnTo>
                  <a:pt x="309910" y="58599"/>
                </a:lnTo>
                <a:lnTo>
                  <a:pt x="340549" y="58599"/>
                </a:lnTo>
                <a:lnTo>
                  <a:pt x="340549" y="48385"/>
                </a:lnTo>
                <a:close/>
              </a:path>
              <a:path w="544829" h="107314">
                <a:moveTo>
                  <a:pt x="299697" y="48385"/>
                </a:moveTo>
                <a:lnTo>
                  <a:pt x="269058" y="48385"/>
                </a:lnTo>
                <a:lnTo>
                  <a:pt x="269058" y="58597"/>
                </a:lnTo>
                <a:lnTo>
                  <a:pt x="299697" y="58597"/>
                </a:lnTo>
                <a:lnTo>
                  <a:pt x="299697" y="48385"/>
                </a:lnTo>
                <a:close/>
              </a:path>
              <a:path w="544829" h="107314">
                <a:moveTo>
                  <a:pt x="258845" y="48385"/>
                </a:moveTo>
                <a:lnTo>
                  <a:pt x="228206" y="48385"/>
                </a:lnTo>
                <a:lnTo>
                  <a:pt x="228206" y="58597"/>
                </a:lnTo>
                <a:lnTo>
                  <a:pt x="258845" y="58597"/>
                </a:lnTo>
                <a:lnTo>
                  <a:pt x="258845" y="48385"/>
                </a:lnTo>
                <a:close/>
              </a:path>
              <a:path w="544829" h="107314">
                <a:moveTo>
                  <a:pt x="217994" y="48385"/>
                </a:moveTo>
                <a:lnTo>
                  <a:pt x="187355" y="48385"/>
                </a:lnTo>
                <a:lnTo>
                  <a:pt x="187355" y="58597"/>
                </a:lnTo>
                <a:lnTo>
                  <a:pt x="217994" y="58597"/>
                </a:lnTo>
                <a:lnTo>
                  <a:pt x="217994" y="48385"/>
                </a:lnTo>
                <a:close/>
              </a:path>
              <a:path w="544829" h="107314">
                <a:moveTo>
                  <a:pt x="177142" y="48385"/>
                </a:moveTo>
                <a:lnTo>
                  <a:pt x="146503" y="48385"/>
                </a:lnTo>
                <a:lnTo>
                  <a:pt x="146503" y="58597"/>
                </a:lnTo>
                <a:lnTo>
                  <a:pt x="177142" y="58597"/>
                </a:lnTo>
                <a:lnTo>
                  <a:pt x="177142" y="48385"/>
                </a:lnTo>
                <a:close/>
              </a:path>
              <a:path w="544829" h="107314">
                <a:moveTo>
                  <a:pt x="136290" y="48385"/>
                </a:moveTo>
                <a:lnTo>
                  <a:pt x="105651" y="48385"/>
                </a:lnTo>
                <a:lnTo>
                  <a:pt x="105651" y="58597"/>
                </a:lnTo>
                <a:lnTo>
                  <a:pt x="136290" y="58597"/>
                </a:lnTo>
                <a:lnTo>
                  <a:pt x="136290" y="48385"/>
                </a:lnTo>
                <a:close/>
              </a:path>
              <a:path w="544829" h="107314">
                <a:moveTo>
                  <a:pt x="91701" y="0"/>
                </a:moveTo>
                <a:lnTo>
                  <a:pt x="0" y="53491"/>
                </a:lnTo>
                <a:lnTo>
                  <a:pt x="91701" y="106983"/>
                </a:lnTo>
                <a:lnTo>
                  <a:pt x="94828" y="106160"/>
                </a:lnTo>
                <a:lnTo>
                  <a:pt x="97669" y="101288"/>
                </a:lnTo>
                <a:lnTo>
                  <a:pt x="96847" y="98162"/>
                </a:lnTo>
                <a:lnTo>
                  <a:pt x="29023" y="58597"/>
                </a:lnTo>
                <a:lnTo>
                  <a:pt x="10133" y="58597"/>
                </a:lnTo>
                <a:lnTo>
                  <a:pt x="10133" y="48384"/>
                </a:lnTo>
                <a:lnTo>
                  <a:pt x="29023" y="48384"/>
                </a:lnTo>
                <a:lnTo>
                  <a:pt x="96847" y="8821"/>
                </a:lnTo>
                <a:lnTo>
                  <a:pt x="97670" y="5694"/>
                </a:lnTo>
                <a:lnTo>
                  <a:pt x="94828" y="821"/>
                </a:lnTo>
                <a:lnTo>
                  <a:pt x="91701" y="0"/>
                </a:lnTo>
                <a:close/>
              </a:path>
              <a:path w="544829" h="107314">
                <a:moveTo>
                  <a:pt x="13735" y="48384"/>
                </a:moveTo>
                <a:lnTo>
                  <a:pt x="10133" y="48384"/>
                </a:lnTo>
                <a:lnTo>
                  <a:pt x="10133" y="58597"/>
                </a:lnTo>
                <a:lnTo>
                  <a:pt x="13735" y="58597"/>
                </a:lnTo>
                <a:lnTo>
                  <a:pt x="13735" y="57901"/>
                </a:lnTo>
                <a:lnTo>
                  <a:pt x="12707" y="57901"/>
                </a:lnTo>
                <a:lnTo>
                  <a:pt x="12707" y="49080"/>
                </a:lnTo>
                <a:lnTo>
                  <a:pt x="13735" y="49080"/>
                </a:lnTo>
                <a:lnTo>
                  <a:pt x="13735" y="48384"/>
                </a:lnTo>
                <a:close/>
              </a:path>
              <a:path w="544829" h="107314">
                <a:moveTo>
                  <a:pt x="20268" y="53491"/>
                </a:moveTo>
                <a:lnTo>
                  <a:pt x="13735" y="57302"/>
                </a:lnTo>
                <a:lnTo>
                  <a:pt x="13735" y="58597"/>
                </a:lnTo>
                <a:lnTo>
                  <a:pt x="23948" y="58597"/>
                </a:lnTo>
                <a:lnTo>
                  <a:pt x="23948" y="55637"/>
                </a:lnTo>
                <a:lnTo>
                  <a:pt x="20268" y="53491"/>
                </a:lnTo>
                <a:close/>
              </a:path>
              <a:path w="544829" h="107314">
                <a:moveTo>
                  <a:pt x="23948" y="55637"/>
                </a:moveTo>
                <a:lnTo>
                  <a:pt x="23948" y="58597"/>
                </a:lnTo>
                <a:lnTo>
                  <a:pt x="29023" y="58597"/>
                </a:lnTo>
                <a:lnTo>
                  <a:pt x="23948" y="55637"/>
                </a:lnTo>
                <a:close/>
              </a:path>
              <a:path w="544829" h="107314">
                <a:moveTo>
                  <a:pt x="54587" y="48384"/>
                </a:moveTo>
                <a:lnTo>
                  <a:pt x="29021" y="48385"/>
                </a:lnTo>
                <a:lnTo>
                  <a:pt x="23948" y="51344"/>
                </a:lnTo>
                <a:lnTo>
                  <a:pt x="23948" y="55637"/>
                </a:lnTo>
                <a:lnTo>
                  <a:pt x="29023" y="58597"/>
                </a:lnTo>
                <a:lnTo>
                  <a:pt x="54587" y="58597"/>
                </a:lnTo>
                <a:lnTo>
                  <a:pt x="54587" y="48384"/>
                </a:lnTo>
                <a:close/>
              </a:path>
              <a:path w="544829" h="107314">
                <a:moveTo>
                  <a:pt x="64800" y="48384"/>
                </a:moveTo>
                <a:lnTo>
                  <a:pt x="64800" y="58597"/>
                </a:lnTo>
                <a:lnTo>
                  <a:pt x="95439" y="58597"/>
                </a:lnTo>
                <a:lnTo>
                  <a:pt x="95439" y="48385"/>
                </a:lnTo>
                <a:lnTo>
                  <a:pt x="64800" y="48384"/>
                </a:lnTo>
                <a:close/>
              </a:path>
              <a:path w="544829" h="107314">
                <a:moveTo>
                  <a:pt x="12707" y="49080"/>
                </a:moveTo>
                <a:lnTo>
                  <a:pt x="12707" y="57901"/>
                </a:lnTo>
                <a:lnTo>
                  <a:pt x="13735" y="57302"/>
                </a:lnTo>
                <a:lnTo>
                  <a:pt x="13735" y="49679"/>
                </a:lnTo>
                <a:lnTo>
                  <a:pt x="12707" y="49080"/>
                </a:lnTo>
                <a:close/>
              </a:path>
              <a:path w="544829" h="107314">
                <a:moveTo>
                  <a:pt x="13735" y="57302"/>
                </a:moveTo>
                <a:lnTo>
                  <a:pt x="12707" y="57901"/>
                </a:lnTo>
                <a:lnTo>
                  <a:pt x="13735" y="57901"/>
                </a:lnTo>
                <a:lnTo>
                  <a:pt x="13735" y="57302"/>
                </a:lnTo>
                <a:close/>
              </a:path>
              <a:path w="544829" h="107314">
                <a:moveTo>
                  <a:pt x="13735" y="49679"/>
                </a:moveTo>
                <a:lnTo>
                  <a:pt x="13735" y="57302"/>
                </a:lnTo>
                <a:lnTo>
                  <a:pt x="20268" y="53491"/>
                </a:lnTo>
                <a:lnTo>
                  <a:pt x="13735" y="49679"/>
                </a:lnTo>
                <a:close/>
              </a:path>
              <a:path w="544829" h="107314">
                <a:moveTo>
                  <a:pt x="23948" y="48384"/>
                </a:moveTo>
                <a:lnTo>
                  <a:pt x="13735" y="48384"/>
                </a:lnTo>
                <a:lnTo>
                  <a:pt x="13735" y="49679"/>
                </a:lnTo>
                <a:lnTo>
                  <a:pt x="20269" y="53491"/>
                </a:lnTo>
                <a:lnTo>
                  <a:pt x="23948" y="51344"/>
                </a:lnTo>
                <a:lnTo>
                  <a:pt x="23948" y="48384"/>
                </a:lnTo>
                <a:close/>
              </a:path>
              <a:path w="544829" h="107314">
                <a:moveTo>
                  <a:pt x="29023" y="48384"/>
                </a:moveTo>
                <a:lnTo>
                  <a:pt x="23948" y="48384"/>
                </a:lnTo>
                <a:lnTo>
                  <a:pt x="23948" y="51344"/>
                </a:lnTo>
                <a:lnTo>
                  <a:pt x="29023" y="48384"/>
                </a:lnTo>
                <a:close/>
              </a:path>
              <a:path w="544829" h="107314">
                <a:moveTo>
                  <a:pt x="13735" y="49080"/>
                </a:moveTo>
                <a:lnTo>
                  <a:pt x="12707" y="49080"/>
                </a:lnTo>
                <a:lnTo>
                  <a:pt x="13735" y="49679"/>
                </a:lnTo>
                <a:lnTo>
                  <a:pt x="13735" y="4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7410" y="1517790"/>
            <a:ext cx="1931035" cy="891540"/>
          </a:xfrm>
          <a:prstGeom prst="rect">
            <a:avLst/>
          </a:prstGeom>
          <a:ln w="27234">
            <a:solidFill>
              <a:srgbClr val="FF66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07314" marR="99060" indent="-1270" algn="ctr">
              <a:lnSpc>
                <a:spcPct val="101200"/>
              </a:lnSpc>
              <a:spcBef>
                <a:spcPts val="370"/>
              </a:spcBef>
            </a:pPr>
            <a:r>
              <a:rPr sz="1700" dirty="0">
                <a:latin typeface="Tahoma"/>
                <a:cs typeface="Tahoma"/>
              </a:rPr>
              <a:t>at steady-state,  for constant  applied tension</a:t>
            </a:r>
            <a:r>
              <a:rPr sz="1700" spc="-40" dirty="0">
                <a:latin typeface="Tahoma"/>
                <a:cs typeface="Tahoma"/>
              </a:rPr>
              <a:t> V</a:t>
            </a:r>
            <a:r>
              <a:rPr sz="1725" spc="-60" baseline="-19323" dirty="0">
                <a:latin typeface="Tahoma"/>
                <a:cs typeface="Tahoma"/>
              </a:rPr>
              <a:t>a</a:t>
            </a:r>
            <a:endParaRPr sz="1725" baseline="-19323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19</a:t>
            </a:fld>
            <a:endParaRPr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9783" y="658875"/>
            <a:ext cx="356362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Robot </a:t>
            </a:r>
            <a:r>
              <a:rPr spc="10" dirty="0"/>
              <a:t>as </a:t>
            </a:r>
            <a:r>
              <a:rPr spc="15" dirty="0"/>
              <a:t>a</a:t>
            </a:r>
            <a:r>
              <a:rPr spc="-100" dirty="0"/>
              <a:t> </a:t>
            </a:r>
            <a:r>
              <a:rPr spc="15" dirty="0"/>
              <a:t>system</a:t>
            </a:r>
          </a:p>
        </p:txBody>
      </p:sp>
      <p:sp>
        <p:nvSpPr>
          <p:cNvPr id="5" name="object 5"/>
          <p:cNvSpPr/>
          <p:nvPr/>
        </p:nvSpPr>
        <p:spPr>
          <a:xfrm>
            <a:off x="2575236" y="3487607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79">
                <a:moveTo>
                  <a:pt x="169790" y="0"/>
                </a:moveTo>
                <a:lnTo>
                  <a:pt x="33958" y="33958"/>
                </a:lnTo>
                <a:lnTo>
                  <a:pt x="0" y="169790"/>
                </a:lnTo>
                <a:lnTo>
                  <a:pt x="16979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0959" y="2299079"/>
            <a:ext cx="1634489" cy="1358900"/>
          </a:xfrm>
          <a:custGeom>
            <a:avLst/>
            <a:gdLst/>
            <a:ahLst/>
            <a:cxnLst/>
            <a:rect l="l" t="t" r="r" b="b"/>
            <a:pathLst>
              <a:path w="1634489" h="1358900">
                <a:moveTo>
                  <a:pt x="1464276" y="1358317"/>
                </a:moveTo>
                <a:lnTo>
                  <a:pt x="1498235" y="1222486"/>
                </a:lnTo>
                <a:lnTo>
                  <a:pt x="1634066" y="1188528"/>
                </a:lnTo>
                <a:lnTo>
                  <a:pt x="1464276" y="1358317"/>
                </a:lnTo>
                <a:lnTo>
                  <a:pt x="0" y="1358317"/>
                </a:lnTo>
                <a:lnTo>
                  <a:pt x="0" y="0"/>
                </a:lnTo>
                <a:lnTo>
                  <a:pt x="1634066" y="0"/>
                </a:lnTo>
                <a:lnTo>
                  <a:pt x="1634066" y="1188528"/>
                </a:lnTo>
              </a:path>
            </a:pathLst>
          </a:custGeom>
          <a:ln w="10212">
            <a:solidFill>
              <a:srgbClr val="182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71430" y="2350143"/>
            <a:ext cx="2205990" cy="1236345"/>
          </a:xfrm>
          <a:prstGeom prst="rect">
            <a:avLst/>
          </a:prstGeom>
          <a:solidFill>
            <a:srgbClr val="F8DA00"/>
          </a:solidFill>
          <a:ln w="1021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R="8255" algn="ctr">
              <a:lnSpc>
                <a:spcPct val="100000"/>
              </a:lnSpc>
            </a:pPr>
            <a:r>
              <a:rPr sz="2100" spc="10" dirty="0">
                <a:latin typeface="Tahoma"/>
                <a:cs typeface="Tahoma"/>
              </a:rPr>
              <a:t>Robot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62048" y="2840363"/>
            <a:ext cx="1409700" cy="231775"/>
          </a:xfrm>
          <a:custGeom>
            <a:avLst/>
            <a:gdLst/>
            <a:ahLst/>
            <a:cxnLst/>
            <a:rect l="l" t="t" r="r" b="b"/>
            <a:pathLst>
              <a:path w="1409700" h="231775">
                <a:moveTo>
                  <a:pt x="1057036" y="0"/>
                </a:moveTo>
                <a:lnTo>
                  <a:pt x="1057036" y="57873"/>
                </a:lnTo>
                <a:lnTo>
                  <a:pt x="0" y="57873"/>
                </a:lnTo>
                <a:lnTo>
                  <a:pt x="0" y="173619"/>
                </a:lnTo>
                <a:lnTo>
                  <a:pt x="1057036" y="173619"/>
                </a:lnTo>
                <a:lnTo>
                  <a:pt x="1057036" y="231493"/>
                </a:lnTo>
                <a:lnTo>
                  <a:pt x="1409382" y="115747"/>
                </a:lnTo>
                <a:lnTo>
                  <a:pt x="10570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62048" y="2840363"/>
            <a:ext cx="1409700" cy="231775"/>
          </a:xfrm>
          <a:custGeom>
            <a:avLst/>
            <a:gdLst/>
            <a:ahLst/>
            <a:cxnLst/>
            <a:rect l="l" t="t" r="r" b="b"/>
            <a:pathLst>
              <a:path w="1409700" h="231775">
                <a:moveTo>
                  <a:pt x="0" y="57873"/>
                </a:moveTo>
                <a:lnTo>
                  <a:pt x="1057036" y="57873"/>
                </a:lnTo>
                <a:lnTo>
                  <a:pt x="1057036" y="0"/>
                </a:lnTo>
                <a:lnTo>
                  <a:pt x="1409382" y="115747"/>
                </a:lnTo>
                <a:lnTo>
                  <a:pt x="1057036" y="231492"/>
                </a:lnTo>
                <a:lnTo>
                  <a:pt x="1057036" y="173619"/>
                </a:lnTo>
                <a:lnTo>
                  <a:pt x="0" y="173619"/>
                </a:lnTo>
                <a:lnTo>
                  <a:pt x="0" y="57873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97845" y="2836959"/>
            <a:ext cx="1154430" cy="245110"/>
          </a:xfrm>
          <a:custGeom>
            <a:avLst/>
            <a:gdLst/>
            <a:ahLst/>
            <a:cxnLst/>
            <a:rect l="l" t="t" r="r" b="b"/>
            <a:pathLst>
              <a:path w="1154429" h="245110">
                <a:moveTo>
                  <a:pt x="865546" y="0"/>
                </a:moveTo>
                <a:lnTo>
                  <a:pt x="865546" y="61277"/>
                </a:lnTo>
                <a:lnTo>
                  <a:pt x="0" y="61277"/>
                </a:lnTo>
                <a:lnTo>
                  <a:pt x="0" y="183832"/>
                </a:lnTo>
                <a:lnTo>
                  <a:pt x="865546" y="183832"/>
                </a:lnTo>
                <a:lnTo>
                  <a:pt x="865546" y="245110"/>
                </a:lnTo>
                <a:lnTo>
                  <a:pt x="1154059" y="122554"/>
                </a:lnTo>
                <a:lnTo>
                  <a:pt x="8655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97845" y="2836959"/>
            <a:ext cx="1154430" cy="245110"/>
          </a:xfrm>
          <a:custGeom>
            <a:avLst/>
            <a:gdLst/>
            <a:ahLst/>
            <a:cxnLst/>
            <a:rect l="l" t="t" r="r" b="b"/>
            <a:pathLst>
              <a:path w="1154429" h="245110">
                <a:moveTo>
                  <a:pt x="0" y="61277"/>
                </a:moveTo>
                <a:lnTo>
                  <a:pt x="865547" y="61277"/>
                </a:lnTo>
                <a:lnTo>
                  <a:pt x="865547" y="0"/>
                </a:lnTo>
                <a:lnTo>
                  <a:pt x="1154059" y="122554"/>
                </a:lnTo>
                <a:lnTo>
                  <a:pt x="865547" y="245109"/>
                </a:lnTo>
                <a:lnTo>
                  <a:pt x="865547" y="183832"/>
                </a:lnTo>
                <a:lnTo>
                  <a:pt x="0" y="183832"/>
                </a:lnTo>
                <a:lnTo>
                  <a:pt x="0" y="61277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84221" y="2618739"/>
            <a:ext cx="1094105" cy="677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8585" marR="5080" indent="-96520">
              <a:lnSpc>
                <a:spcPct val="101899"/>
              </a:lnSpc>
              <a:spcBef>
                <a:spcPts val="85"/>
              </a:spcBef>
            </a:pPr>
            <a:r>
              <a:rPr sz="2100" u="sng" spc="-80" dirty="0">
                <a:uFill>
                  <a:solidFill>
                    <a:srgbClr val="1822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sng" spc="10" dirty="0">
                <a:uFill>
                  <a:solidFill>
                    <a:srgbClr val="1822CD"/>
                  </a:solidFill>
                </a:uFill>
                <a:latin typeface="Tahoma"/>
                <a:cs typeface="Tahoma"/>
              </a:rPr>
              <a:t>pr</a:t>
            </a:r>
            <a:r>
              <a:rPr sz="2100" u="sng" spc="20" dirty="0">
                <a:uFill>
                  <a:solidFill>
                    <a:srgbClr val="1822CD"/>
                  </a:solidFill>
                </a:uFill>
                <a:latin typeface="Tahoma"/>
                <a:cs typeface="Tahoma"/>
              </a:rPr>
              <a:t>o</a:t>
            </a:r>
            <a:r>
              <a:rPr sz="2100" u="sng" spc="10" dirty="0">
                <a:uFill>
                  <a:solidFill>
                    <a:srgbClr val="1822CD"/>
                  </a:solidFill>
                </a:uFill>
                <a:latin typeface="Tahoma"/>
                <a:cs typeface="Tahoma"/>
              </a:rPr>
              <a:t>g</a:t>
            </a:r>
            <a:r>
              <a:rPr sz="2100" u="sng" spc="-20" dirty="0">
                <a:uFill>
                  <a:solidFill>
                    <a:srgbClr val="1822CD"/>
                  </a:solidFill>
                </a:uFill>
                <a:latin typeface="Tahoma"/>
                <a:cs typeface="Tahoma"/>
              </a:rPr>
              <a:t>r</a:t>
            </a:r>
            <a:r>
              <a:rPr sz="2100" u="sng" spc="20" dirty="0">
                <a:uFill>
                  <a:solidFill>
                    <a:srgbClr val="1822CD"/>
                  </a:solidFill>
                </a:uFill>
                <a:latin typeface="Tahoma"/>
                <a:cs typeface="Tahoma"/>
              </a:rPr>
              <a:t>am 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of</a:t>
            </a:r>
            <a:r>
              <a:rPr sz="2100" spc="-4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tasks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67730" y="2024234"/>
            <a:ext cx="2057400" cy="1862455"/>
          </a:xfrm>
          <a:custGeom>
            <a:avLst/>
            <a:gdLst/>
            <a:ahLst/>
            <a:cxnLst/>
            <a:rect l="l" t="t" r="r" b="b"/>
            <a:pathLst>
              <a:path w="2057400" h="1862454">
                <a:moveTo>
                  <a:pt x="972912" y="0"/>
                </a:moveTo>
                <a:lnTo>
                  <a:pt x="921308" y="1785"/>
                </a:lnTo>
                <a:lnTo>
                  <a:pt x="868915" y="5526"/>
                </a:lnTo>
                <a:lnTo>
                  <a:pt x="816008" y="11110"/>
                </a:lnTo>
                <a:lnTo>
                  <a:pt x="762862" y="18428"/>
                </a:lnTo>
                <a:lnTo>
                  <a:pt x="709751" y="27368"/>
                </a:lnTo>
                <a:lnTo>
                  <a:pt x="656950" y="37819"/>
                </a:lnTo>
                <a:lnTo>
                  <a:pt x="604734" y="49671"/>
                </a:lnTo>
                <a:lnTo>
                  <a:pt x="553379" y="62814"/>
                </a:lnTo>
                <a:lnTo>
                  <a:pt x="503158" y="77135"/>
                </a:lnTo>
                <a:lnTo>
                  <a:pt x="454347" y="92524"/>
                </a:lnTo>
                <a:lnTo>
                  <a:pt x="407220" y="108871"/>
                </a:lnTo>
                <a:lnTo>
                  <a:pt x="362052" y="126065"/>
                </a:lnTo>
                <a:lnTo>
                  <a:pt x="319119" y="143994"/>
                </a:lnTo>
                <a:lnTo>
                  <a:pt x="278694" y="162549"/>
                </a:lnTo>
                <a:lnTo>
                  <a:pt x="241053" y="181618"/>
                </a:lnTo>
                <a:lnTo>
                  <a:pt x="206471" y="201090"/>
                </a:lnTo>
                <a:lnTo>
                  <a:pt x="147581" y="240801"/>
                </a:lnTo>
                <a:lnTo>
                  <a:pt x="114011" y="271338"/>
                </a:lnTo>
                <a:lnTo>
                  <a:pt x="85719" y="306140"/>
                </a:lnTo>
                <a:lnTo>
                  <a:pt x="62294" y="344703"/>
                </a:lnTo>
                <a:lnTo>
                  <a:pt x="43323" y="386521"/>
                </a:lnTo>
                <a:lnTo>
                  <a:pt x="28395" y="431090"/>
                </a:lnTo>
                <a:lnTo>
                  <a:pt x="17099" y="477903"/>
                </a:lnTo>
                <a:lnTo>
                  <a:pt x="9023" y="526457"/>
                </a:lnTo>
                <a:lnTo>
                  <a:pt x="3756" y="576245"/>
                </a:lnTo>
                <a:lnTo>
                  <a:pt x="885" y="626763"/>
                </a:lnTo>
                <a:lnTo>
                  <a:pt x="0" y="677506"/>
                </a:lnTo>
                <a:lnTo>
                  <a:pt x="688" y="727967"/>
                </a:lnTo>
                <a:lnTo>
                  <a:pt x="2538" y="777643"/>
                </a:lnTo>
                <a:lnTo>
                  <a:pt x="5138" y="826029"/>
                </a:lnTo>
                <a:lnTo>
                  <a:pt x="8078" y="872618"/>
                </a:lnTo>
                <a:lnTo>
                  <a:pt x="10944" y="916906"/>
                </a:lnTo>
                <a:lnTo>
                  <a:pt x="13326" y="958387"/>
                </a:lnTo>
                <a:lnTo>
                  <a:pt x="14813" y="996557"/>
                </a:lnTo>
                <a:lnTo>
                  <a:pt x="15232" y="1046505"/>
                </a:lnTo>
                <a:lnTo>
                  <a:pt x="14624" y="1093580"/>
                </a:lnTo>
                <a:lnTo>
                  <a:pt x="14015" y="1138102"/>
                </a:lnTo>
                <a:lnTo>
                  <a:pt x="14435" y="1180389"/>
                </a:lnTo>
                <a:lnTo>
                  <a:pt x="16911" y="1220762"/>
                </a:lnTo>
                <a:lnTo>
                  <a:pt x="22473" y="1259539"/>
                </a:lnTo>
                <a:lnTo>
                  <a:pt x="32148" y="1297040"/>
                </a:lnTo>
                <a:lnTo>
                  <a:pt x="46965" y="1333583"/>
                </a:lnTo>
                <a:lnTo>
                  <a:pt x="67952" y="1369488"/>
                </a:lnTo>
                <a:lnTo>
                  <a:pt x="96138" y="1405073"/>
                </a:lnTo>
                <a:lnTo>
                  <a:pt x="132551" y="1440659"/>
                </a:lnTo>
                <a:lnTo>
                  <a:pt x="178220" y="1476564"/>
                </a:lnTo>
                <a:lnTo>
                  <a:pt x="238044" y="1517895"/>
                </a:lnTo>
                <a:lnTo>
                  <a:pt x="272798" y="1540813"/>
                </a:lnTo>
                <a:lnTo>
                  <a:pt x="310426" y="1564843"/>
                </a:lnTo>
                <a:lnTo>
                  <a:pt x="350665" y="1589693"/>
                </a:lnTo>
                <a:lnTo>
                  <a:pt x="393250" y="1615071"/>
                </a:lnTo>
                <a:lnTo>
                  <a:pt x="437917" y="1640685"/>
                </a:lnTo>
                <a:lnTo>
                  <a:pt x="484401" y="1666243"/>
                </a:lnTo>
                <a:lnTo>
                  <a:pt x="532437" y="1691453"/>
                </a:lnTo>
                <a:lnTo>
                  <a:pt x="581763" y="1716022"/>
                </a:lnTo>
                <a:lnTo>
                  <a:pt x="632112" y="1739658"/>
                </a:lnTo>
                <a:lnTo>
                  <a:pt x="683221" y="1762070"/>
                </a:lnTo>
                <a:lnTo>
                  <a:pt x="734825" y="1782965"/>
                </a:lnTo>
                <a:lnTo>
                  <a:pt x="786661" y="1802051"/>
                </a:lnTo>
                <a:lnTo>
                  <a:pt x="838462" y="1819036"/>
                </a:lnTo>
                <a:lnTo>
                  <a:pt x="889966" y="1833629"/>
                </a:lnTo>
                <a:lnTo>
                  <a:pt x="940907" y="1845535"/>
                </a:lnTo>
                <a:lnTo>
                  <a:pt x="991021" y="1854465"/>
                </a:lnTo>
                <a:lnTo>
                  <a:pt x="1040045" y="1860125"/>
                </a:lnTo>
                <a:lnTo>
                  <a:pt x="1087712" y="1862224"/>
                </a:lnTo>
                <a:lnTo>
                  <a:pt x="1133760" y="1860469"/>
                </a:lnTo>
                <a:lnTo>
                  <a:pt x="1177923" y="1854568"/>
                </a:lnTo>
                <a:lnTo>
                  <a:pt x="1219937" y="1844229"/>
                </a:lnTo>
                <a:lnTo>
                  <a:pt x="1292634" y="1815474"/>
                </a:lnTo>
                <a:lnTo>
                  <a:pt x="1330976" y="1796022"/>
                </a:lnTo>
                <a:lnTo>
                  <a:pt x="1370356" y="1773475"/>
                </a:lnTo>
                <a:lnTo>
                  <a:pt x="1410552" y="1748046"/>
                </a:lnTo>
                <a:lnTo>
                  <a:pt x="1451346" y="1719951"/>
                </a:lnTo>
                <a:lnTo>
                  <a:pt x="1492518" y="1689404"/>
                </a:lnTo>
                <a:lnTo>
                  <a:pt x="1533849" y="1656620"/>
                </a:lnTo>
                <a:lnTo>
                  <a:pt x="1575120" y="1621814"/>
                </a:lnTo>
                <a:lnTo>
                  <a:pt x="1616110" y="1585201"/>
                </a:lnTo>
                <a:lnTo>
                  <a:pt x="1656600" y="1546996"/>
                </a:lnTo>
                <a:lnTo>
                  <a:pt x="1696372" y="1507413"/>
                </a:lnTo>
                <a:lnTo>
                  <a:pt x="1735204" y="1466667"/>
                </a:lnTo>
                <a:lnTo>
                  <a:pt x="1772879" y="1424973"/>
                </a:lnTo>
                <a:lnTo>
                  <a:pt x="1809176" y="1382546"/>
                </a:lnTo>
                <a:lnTo>
                  <a:pt x="1843876" y="1339601"/>
                </a:lnTo>
                <a:lnTo>
                  <a:pt x="1876759" y="1296352"/>
                </a:lnTo>
                <a:lnTo>
                  <a:pt x="1907606" y="1253014"/>
                </a:lnTo>
                <a:lnTo>
                  <a:pt x="1936198" y="1209803"/>
                </a:lnTo>
                <a:lnTo>
                  <a:pt x="1962315" y="1166932"/>
                </a:lnTo>
                <a:lnTo>
                  <a:pt x="1985737" y="1124618"/>
                </a:lnTo>
                <a:lnTo>
                  <a:pt x="2006245" y="1083073"/>
                </a:lnTo>
                <a:lnTo>
                  <a:pt x="2023620" y="1042514"/>
                </a:lnTo>
                <a:lnTo>
                  <a:pt x="2037642" y="1003155"/>
                </a:lnTo>
                <a:lnTo>
                  <a:pt x="2048092" y="965211"/>
                </a:lnTo>
                <a:lnTo>
                  <a:pt x="2057396" y="894428"/>
                </a:lnTo>
                <a:lnTo>
                  <a:pt x="2055810" y="859043"/>
                </a:lnTo>
                <a:lnTo>
                  <a:pt x="2040279" y="785037"/>
                </a:lnTo>
                <a:lnTo>
                  <a:pt x="2026794" y="746747"/>
                </a:lnTo>
                <a:lnTo>
                  <a:pt x="2009803" y="707821"/>
                </a:lnTo>
                <a:lnTo>
                  <a:pt x="1989536" y="668424"/>
                </a:lnTo>
                <a:lnTo>
                  <a:pt x="1966223" y="628720"/>
                </a:lnTo>
                <a:lnTo>
                  <a:pt x="1940094" y="588877"/>
                </a:lnTo>
                <a:lnTo>
                  <a:pt x="1911379" y="549060"/>
                </a:lnTo>
                <a:lnTo>
                  <a:pt x="1880309" y="509433"/>
                </a:lnTo>
                <a:lnTo>
                  <a:pt x="1847113" y="470163"/>
                </a:lnTo>
                <a:lnTo>
                  <a:pt x="1812021" y="431416"/>
                </a:lnTo>
                <a:lnTo>
                  <a:pt x="1775264" y="393357"/>
                </a:lnTo>
                <a:lnTo>
                  <a:pt x="1737072" y="356151"/>
                </a:lnTo>
                <a:lnTo>
                  <a:pt x="1697675" y="319964"/>
                </a:lnTo>
                <a:lnTo>
                  <a:pt x="1657303" y="284963"/>
                </a:lnTo>
                <a:lnTo>
                  <a:pt x="1616186" y="251311"/>
                </a:lnTo>
                <a:lnTo>
                  <a:pt x="1574554" y="219176"/>
                </a:lnTo>
                <a:lnTo>
                  <a:pt x="1532637" y="188722"/>
                </a:lnTo>
                <a:lnTo>
                  <a:pt x="1490666" y="160116"/>
                </a:lnTo>
                <a:lnTo>
                  <a:pt x="1448870" y="133522"/>
                </a:lnTo>
                <a:lnTo>
                  <a:pt x="1407479" y="109107"/>
                </a:lnTo>
                <a:lnTo>
                  <a:pt x="1366725" y="87036"/>
                </a:lnTo>
                <a:lnTo>
                  <a:pt x="1326836" y="67474"/>
                </a:lnTo>
                <a:lnTo>
                  <a:pt x="1288043" y="50588"/>
                </a:lnTo>
                <a:lnTo>
                  <a:pt x="1250576" y="36543"/>
                </a:lnTo>
                <a:lnTo>
                  <a:pt x="1209478" y="24272"/>
                </a:lnTo>
                <a:lnTo>
                  <a:pt x="1165941" y="14622"/>
                </a:lnTo>
                <a:lnTo>
                  <a:pt x="1120242" y="7480"/>
                </a:lnTo>
                <a:lnTo>
                  <a:pt x="1072654" y="2736"/>
                </a:lnTo>
                <a:lnTo>
                  <a:pt x="1023452" y="280"/>
                </a:lnTo>
                <a:lnTo>
                  <a:pt x="972912" y="0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67730" y="2024234"/>
            <a:ext cx="2057400" cy="1862455"/>
          </a:xfrm>
          <a:custGeom>
            <a:avLst/>
            <a:gdLst/>
            <a:ahLst/>
            <a:cxnLst/>
            <a:rect l="l" t="t" r="r" b="b"/>
            <a:pathLst>
              <a:path w="2057400" h="1862454">
                <a:moveTo>
                  <a:pt x="14813" y="996556"/>
                </a:moveTo>
                <a:lnTo>
                  <a:pt x="13326" y="958386"/>
                </a:lnTo>
                <a:lnTo>
                  <a:pt x="10944" y="916905"/>
                </a:lnTo>
                <a:lnTo>
                  <a:pt x="8078" y="872617"/>
                </a:lnTo>
                <a:lnTo>
                  <a:pt x="5138" y="826028"/>
                </a:lnTo>
                <a:lnTo>
                  <a:pt x="2538" y="777643"/>
                </a:lnTo>
                <a:lnTo>
                  <a:pt x="688" y="727967"/>
                </a:lnTo>
                <a:lnTo>
                  <a:pt x="0" y="677505"/>
                </a:lnTo>
                <a:lnTo>
                  <a:pt x="885" y="626763"/>
                </a:lnTo>
                <a:lnTo>
                  <a:pt x="3756" y="576245"/>
                </a:lnTo>
                <a:lnTo>
                  <a:pt x="9023" y="526457"/>
                </a:lnTo>
                <a:lnTo>
                  <a:pt x="17099" y="477903"/>
                </a:lnTo>
                <a:lnTo>
                  <a:pt x="28395" y="431090"/>
                </a:lnTo>
                <a:lnTo>
                  <a:pt x="43323" y="386521"/>
                </a:lnTo>
                <a:lnTo>
                  <a:pt x="62294" y="344703"/>
                </a:lnTo>
                <a:lnTo>
                  <a:pt x="85719" y="306140"/>
                </a:lnTo>
                <a:lnTo>
                  <a:pt x="114011" y="271338"/>
                </a:lnTo>
                <a:lnTo>
                  <a:pt x="147581" y="240801"/>
                </a:lnTo>
                <a:lnTo>
                  <a:pt x="206470" y="201090"/>
                </a:lnTo>
                <a:lnTo>
                  <a:pt x="241053" y="181618"/>
                </a:lnTo>
                <a:lnTo>
                  <a:pt x="278694" y="162549"/>
                </a:lnTo>
                <a:lnTo>
                  <a:pt x="319118" y="143995"/>
                </a:lnTo>
                <a:lnTo>
                  <a:pt x="362052" y="126065"/>
                </a:lnTo>
                <a:lnTo>
                  <a:pt x="407219" y="108871"/>
                </a:lnTo>
                <a:lnTo>
                  <a:pt x="454346" y="92524"/>
                </a:lnTo>
                <a:lnTo>
                  <a:pt x="503158" y="77135"/>
                </a:lnTo>
                <a:lnTo>
                  <a:pt x="553379" y="62814"/>
                </a:lnTo>
                <a:lnTo>
                  <a:pt x="604734" y="49671"/>
                </a:lnTo>
                <a:lnTo>
                  <a:pt x="656950" y="37819"/>
                </a:lnTo>
                <a:lnTo>
                  <a:pt x="709751" y="27368"/>
                </a:lnTo>
                <a:lnTo>
                  <a:pt x="762862" y="18428"/>
                </a:lnTo>
                <a:lnTo>
                  <a:pt x="816008" y="11110"/>
                </a:lnTo>
                <a:lnTo>
                  <a:pt x="868915" y="5526"/>
                </a:lnTo>
                <a:lnTo>
                  <a:pt x="921308" y="1785"/>
                </a:lnTo>
                <a:lnTo>
                  <a:pt x="972912" y="0"/>
                </a:lnTo>
                <a:lnTo>
                  <a:pt x="1023452" y="279"/>
                </a:lnTo>
                <a:lnTo>
                  <a:pt x="1072654" y="2736"/>
                </a:lnTo>
                <a:lnTo>
                  <a:pt x="1120241" y="7480"/>
                </a:lnTo>
                <a:lnTo>
                  <a:pt x="1165941" y="14621"/>
                </a:lnTo>
                <a:lnTo>
                  <a:pt x="1209478" y="24272"/>
                </a:lnTo>
                <a:lnTo>
                  <a:pt x="1250576" y="36543"/>
                </a:lnTo>
                <a:lnTo>
                  <a:pt x="1288043" y="50588"/>
                </a:lnTo>
                <a:lnTo>
                  <a:pt x="1326836" y="67474"/>
                </a:lnTo>
                <a:lnTo>
                  <a:pt x="1366725" y="87036"/>
                </a:lnTo>
                <a:lnTo>
                  <a:pt x="1407479" y="109107"/>
                </a:lnTo>
                <a:lnTo>
                  <a:pt x="1448869" y="133522"/>
                </a:lnTo>
                <a:lnTo>
                  <a:pt x="1490665" y="160116"/>
                </a:lnTo>
                <a:lnTo>
                  <a:pt x="1532637" y="188722"/>
                </a:lnTo>
                <a:lnTo>
                  <a:pt x="1574553" y="219176"/>
                </a:lnTo>
                <a:lnTo>
                  <a:pt x="1616185" y="251311"/>
                </a:lnTo>
                <a:lnTo>
                  <a:pt x="1657303" y="284962"/>
                </a:lnTo>
                <a:lnTo>
                  <a:pt x="1697675" y="319964"/>
                </a:lnTo>
                <a:lnTo>
                  <a:pt x="1737072" y="356151"/>
                </a:lnTo>
                <a:lnTo>
                  <a:pt x="1775264" y="393356"/>
                </a:lnTo>
                <a:lnTo>
                  <a:pt x="1812021" y="431416"/>
                </a:lnTo>
                <a:lnTo>
                  <a:pt x="1847112" y="470163"/>
                </a:lnTo>
                <a:lnTo>
                  <a:pt x="1880308" y="509433"/>
                </a:lnTo>
                <a:lnTo>
                  <a:pt x="1911379" y="549059"/>
                </a:lnTo>
                <a:lnTo>
                  <a:pt x="1940094" y="588877"/>
                </a:lnTo>
                <a:lnTo>
                  <a:pt x="1966223" y="628720"/>
                </a:lnTo>
                <a:lnTo>
                  <a:pt x="1989536" y="668423"/>
                </a:lnTo>
                <a:lnTo>
                  <a:pt x="2009803" y="707821"/>
                </a:lnTo>
                <a:lnTo>
                  <a:pt x="2026794" y="746747"/>
                </a:lnTo>
                <a:lnTo>
                  <a:pt x="2040279" y="785036"/>
                </a:lnTo>
                <a:lnTo>
                  <a:pt x="2050027" y="822523"/>
                </a:lnTo>
                <a:lnTo>
                  <a:pt x="2057395" y="894427"/>
                </a:lnTo>
                <a:lnTo>
                  <a:pt x="2054749" y="928897"/>
                </a:lnTo>
                <a:lnTo>
                  <a:pt x="2037642" y="1003155"/>
                </a:lnTo>
                <a:lnTo>
                  <a:pt x="2023620" y="1042514"/>
                </a:lnTo>
                <a:lnTo>
                  <a:pt x="2006245" y="1083073"/>
                </a:lnTo>
                <a:lnTo>
                  <a:pt x="1985737" y="1124617"/>
                </a:lnTo>
                <a:lnTo>
                  <a:pt x="1962315" y="1166932"/>
                </a:lnTo>
                <a:lnTo>
                  <a:pt x="1936198" y="1209802"/>
                </a:lnTo>
                <a:lnTo>
                  <a:pt x="1907606" y="1253014"/>
                </a:lnTo>
                <a:lnTo>
                  <a:pt x="1876759" y="1296351"/>
                </a:lnTo>
                <a:lnTo>
                  <a:pt x="1843876" y="1339600"/>
                </a:lnTo>
                <a:lnTo>
                  <a:pt x="1809176" y="1382546"/>
                </a:lnTo>
                <a:lnTo>
                  <a:pt x="1772879" y="1424973"/>
                </a:lnTo>
                <a:lnTo>
                  <a:pt x="1735204" y="1466666"/>
                </a:lnTo>
                <a:lnTo>
                  <a:pt x="1696372" y="1507412"/>
                </a:lnTo>
                <a:lnTo>
                  <a:pt x="1656600" y="1546995"/>
                </a:lnTo>
                <a:lnTo>
                  <a:pt x="1616110" y="1585201"/>
                </a:lnTo>
                <a:lnTo>
                  <a:pt x="1575120" y="1621814"/>
                </a:lnTo>
                <a:lnTo>
                  <a:pt x="1533849" y="1656619"/>
                </a:lnTo>
                <a:lnTo>
                  <a:pt x="1492518" y="1689403"/>
                </a:lnTo>
                <a:lnTo>
                  <a:pt x="1451346" y="1719950"/>
                </a:lnTo>
                <a:lnTo>
                  <a:pt x="1410552" y="1748046"/>
                </a:lnTo>
                <a:lnTo>
                  <a:pt x="1370356" y="1773474"/>
                </a:lnTo>
                <a:lnTo>
                  <a:pt x="1330976" y="1796022"/>
                </a:lnTo>
                <a:lnTo>
                  <a:pt x="1292634" y="1815473"/>
                </a:lnTo>
                <a:lnTo>
                  <a:pt x="1255548" y="1831614"/>
                </a:lnTo>
                <a:lnTo>
                  <a:pt x="1177923" y="1854567"/>
                </a:lnTo>
                <a:lnTo>
                  <a:pt x="1133760" y="1860468"/>
                </a:lnTo>
                <a:lnTo>
                  <a:pt x="1087712" y="1862223"/>
                </a:lnTo>
                <a:lnTo>
                  <a:pt x="1040045" y="1860125"/>
                </a:lnTo>
                <a:lnTo>
                  <a:pt x="991021" y="1854465"/>
                </a:lnTo>
                <a:lnTo>
                  <a:pt x="940907" y="1845535"/>
                </a:lnTo>
                <a:lnTo>
                  <a:pt x="889966" y="1833628"/>
                </a:lnTo>
                <a:lnTo>
                  <a:pt x="838462" y="1819036"/>
                </a:lnTo>
                <a:lnTo>
                  <a:pt x="786661" y="1802051"/>
                </a:lnTo>
                <a:lnTo>
                  <a:pt x="734825" y="1782965"/>
                </a:lnTo>
                <a:lnTo>
                  <a:pt x="683221" y="1762070"/>
                </a:lnTo>
                <a:lnTo>
                  <a:pt x="632112" y="1739658"/>
                </a:lnTo>
                <a:lnTo>
                  <a:pt x="581763" y="1716022"/>
                </a:lnTo>
                <a:lnTo>
                  <a:pt x="532437" y="1691453"/>
                </a:lnTo>
                <a:lnTo>
                  <a:pt x="484400" y="1666243"/>
                </a:lnTo>
                <a:lnTo>
                  <a:pt x="437916" y="1640685"/>
                </a:lnTo>
                <a:lnTo>
                  <a:pt x="393250" y="1615071"/>
                </a:lnTo>
                <a:lnTo>
                  <a:pt x="350665" y="1589693"/>
                </a:lnTo>
                <a:lnTo>
                  <a:pt x="310426" y="1564843"/>
                </a:lnTo>
                <a:lnTo>
                  <a:pt x="272797" y="1540812"/>
                </a:lnTo>
                <a:lnTo>
                  <a:pt x="238044" y="1517895"/>
                </a:lnTo>
                <a:lnTo>
                  <a:pt x="206430" y="1496381"/>
                </a:lnTo>
                <a:lnTo>
                  <a:pt x="132551" y="1440659"/>
                </a:lnTo>
                <a:lnTo>
                  <a:pt x="96138" y="1405073"/>
                </a:lnTo>
                <a:lnTo>
                  <a:pt x="67952" y="1369487"/>
                </a:lnTo>
                <a:lnTo>
                  <a:pt x="46964" y="1333583"/>
                </a:lnTo>
                <a:lnTo>
                  <a:pt x="32147" y="1297039"/>
                </a:lnTo>
                <a:lnTo>
                  <a:pt x="22472" y="1259539"/>
                </a:lnTo>
                <a:lnTo>
                  <a:pt x="16911" y="1220762"/>
                </a:lnTo>
                <a:lnTo>
                  <a:pt x="14434" y="1180389"/>
                </a:lnTo>
                <a:lnTo>
                  <a:pt x="14015" y="1138101"/>
                </a:lnTo>
                <a:lnTo>
                  <a:pt x="14624" y="1093579"/>
                </a:lnTo>
                <a:lnTo>
                  <a:pt x="15232" y="1046504"/>
                </a:lnTo>
                <a:lnTo>
                  <a:pt x="14813" y="996556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6921" y="2564614"/>
            <a:ext cx="1001394" cy="0"/>
          </a:xfrm>
          <a:custGeom>
            <a:avLst/>
            <a:gdLst/>
            <a:ahLst/>
            <a:cxnLst/>
            <a:rect l="l" t="t" r="r" b="b"/>
            <a:pathLst>
              <a:path w="1001394">
                <a:moveTo>
                  <a:pt x="0" y="0"/>
                </a:moveTo>
                <a:lnTo>
                  <a:pt x="1000865" y="1"/>
                </a:lnTo>
              </a:path>
            </a:pathLst>
          </a:custGeom>
          <a:ln w="10212">
            <a:solidFill>
              <a:srgbClr val="182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86709" y="3351010"/>
            <a:ext cx="1001394" cy="0"/>
          </a:xfrm>
          <a:custGeom>
            <a:avLst/>
            <a:gdLst/>
            <a:ahLst/>
            <a:cxnLst/>
            <a:rect l="l" t="t" r="r" b="b"/>
            <a:pathLst>
              <a:path w="1001394">
                <a:moveTo>
                  <a:pt x="0" y="0"/>
                </a:moveTo>
                <a:lnTo>
                  <a:pt x="1000865" y="1"/>
                </a:lnTo>
              </a:path>
            </a:pathLst>
          </a:custGeom>
          <a:ln w="10212">
            <a:solidFill>
              <a:srgbClr val="182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86709" y="3493990"/>
            <a:ext cx="1001394" cy="0"/>
          </a:xfrm>
          <a:custGeom>
            <a:avLst/>
            <a:gdLst/>
            <a:ahLst/>
            <a:cxnLst/>
            <a:rect l="l" t="t" r="r" b="b"/>
            <a:pathLst>
              <a:path w="1001394">
                <a:moveTo>
                  <a:pt x="0" y="0"/>
                </a:moveTo>
                <a:lnTo>
                  <a:pt x="1000865" y="1"/>
                </a:lnTo>
              </a:path>
            </a:pathLst>
          </a:custGeom>
          <a:ln w="10212">
            <a:solidFill>
              <a:srgbClr val="182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99803" y="2618739"/>
            <a:ext cx="1527175" cy="677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33679">
              <a:lnSpc>
                <a:spcPct val="101899"/>
              </a:lnSpc>
              <a:spcBef>
                <a:spcPts val="85"/>
              </a:spcBef>
            </a:pPr>
            <a:r>
              <a:rPr sz="2100" spc="20" dirty="0">
                <a:latin typeface="Tahoma"/>
                <a:cs typeface="Tahoma"/>
              </a:rPr>
              <a:t>working  </a:t>
            </a:r>
            <a:r>
              <a:rPr sz="2100" spc="15" dirty="0">
                <a:latin typeface="Tahoma"/>
                <a:cs typeface="Tahoma"/>
              </a:rPr>
              <a:t>e</a:t>
            </a:r>
            <a:r>
              <a:rPr sz="2100" dirty="0">
                <a:latin typeface="Tahoma"/>
                <a:cs typeface="Tahoma"/>
              </a:rPr>
              <a:t>n</a:t>
            </a:r>
            <a:r>
              <a:rPr sz="2100" spc="15" dirty="0">
                <a:latin typeface="Tahoma"/>
                <a:cs typeface="Tahoma"/>
              </a:rPr>
              <a:t>vi</a:t>
            </a:r>
            <a:r>
              <a:rPr sz="2100" spc="5" dirty="0">
                <a:latin typeface="Tahoma"/>
                <a:cs typeface="Tahoma"/>
              </a:rPr>
              <a:t>r</a:t>
            </a:r>
            <a:r>
              <a:rPr sz="2100" spc="20" dirty="0">
                <a:latin typeface="Tahoma"/>
                <a:cs typeface="Tahoma"/>
              </a:rPr>
              <a:t>onment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8922" y="2414523"/>
            <a:ext cx="132080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Tahoma"/>
                <a:cs typeface="Tahoma"/>
              </a:rPr>
              <a:t>co</a:t>
            </a:r>
            <a:r>
              <a:rPr sz="2100" spc="25" dirty="0">
                <a:latin typeface="Tahoma"/>
                <a:cs typeface="Tahoma"/>
              </a:rPr>
              <a:t>m</a:t>
            </a:r>
            <a:r>
              <a:rPr sz="2100" spc="30" dirty="0">
                <a:latin typeface="Tahoma"/>
                <a:cs typeface="Tahoma"/>
              </a:rPr>
              <a:t>m</a:t>
            </a:r>
            <a:r>
              <a:rPr sz="2100" spc="20" dirty="0">
                <a:latin typeface="Tahoma"/>
                <a:cs typeface="Tahoma"/>
              </a:rPr>
              <a:t>an</a:t>
            </a:r>
            <a:r>
              <a:rPr sz="2100" spc="10" dirty="0">
                <a:latin typeface="Tahoma"/>
                <a:cs typeface="Tahoma"/>
              </a:rPr>
              <a:t>d</a:t>
            </a:r>
            <a:r>
              <a:rPr sz="2100" spc="15" dirty="0">
                <a:latin typeface="Tahoma"/>
                <a:cs typeface="Tahoma"/>
              </a:rPr>
              <a:t>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9614" y="2432811"/>
            <a:ext cx="87058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ahoma"/>
                <a:cs typeface="Tahoma"/>
              </a:rPr>
              <a:t>actions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30013" y="3618488"/>
            <a:ext cx="2176780" cy="1296670"/>
          </a:xfrm>
          <a:custGeom>
            <a:avLst/>
            <a:gdLst/>
            <a:ahLst/>
            <a:cxnLst/>
            <a:rect l="l" t="t" r="r" b="b"/>
            <a:pathLst>
              <a:path w="2176779" h="1296670">
                <a:moveTo>
                  <a:pt x="178357" y="1112899"/>
                </a:moveTo>
                <a:lnTo>
                  <a:pt x="0" y="1215035"/>
                </a:lnTo>
                <a:lnTo>
                  <a:pt x="188721" y="1296440"/>
                </a:lnTo>
                <a:lnTo>
                  <a:pt x="185363" y="1236973"/>
                </a:lnTo>
                <a:lnTo>
                  <a:pt x="154905" y="1236973"/>
                </a:lnTo>
                <a:lnTo>
                  <a:pt x="150994" y="1175821"/>
                </a:lnTo>
                <a:lnTo>
                  <a:pt x="181799" y="1173851"/>
                </a:lnTo>
                <a:lnTo>
                  <a:pt x="178357" y="1112899"/>
                </a:lnTo>
                <a:close/>
              </a:path>
              <a:path w="2176779" h="1296670">
                <a:moveTo>
                  <a:pt x="181799" y="1173851"/>
                </a:moveTo>
                <a:lnTo>
                  <a:pt x="150994" y="1175821"/>
                </a:lnTo>
                <a:lnTo>
                  <a:pt x="154905" y="1236973"/>
                </a:lnTo>
                <a:lnTo>
                  <a:pt x="185254" y="1235033"/>
                </a:lnTo>
                <a:lnTo>
                  <a:pt x="181799" y="1173851"/>
                </a:lnTo>
                <a:close/>
              </a:path>
              <a:path w="2176779" h="1296670">
                <a:moveTo>
                  <a:pt x="185254" y="1235033"/>
                </a:moveTo>
                <a:lnTo>
                  <a:pt x="154905" y="1236973"/>
                </a:lnTo>
                <a:lnTo>
                  <a:pt x="185363" y="1236973"/>
                </a:lnTo>
                <a:lnTo>
                  <a:pt x="185254" y="1235033"/>
                </a:lnTo>
                <a:close/>
              </a:path>
              <a:path w="2176779" h="1296670">
                <a:moveTo>
                  <a:pt x="209244" y="1172095"/>
                </a:moveTo>
                <a:lnTo>
                  <a:pt x="181799" y="1173851"/>
                </a:lnTo>
                <a:lnTo>
                  <a:pt x="185254" y="1235033"/>
                </a:lnTo>
                <a:lnTo>
                  <a:pt x="214210" y="1233181"/>
                </a:lnTo>
                <a:lnTo>
                  <a:pt x="318758" y="1222810"/>
                </a:lnTo>
                <a:lnTo>
                  <a:pt x="421533" y="1209795"/>
                </a:lnTo>
                <a:lnTo>
                  <a:pt x="522546" y="1194184"/>
                </a:lnTo>
                <a:lnTo>
                  <a:pt x="621687" y="1176041"/>
                </a:lnTo>
                <a:lnTo>
                  <a:pt x="640026" y="1172150"/>
                </a:lnTo>
                <a:lnTo>
                  <a:pt x="208696" y="1172150"/>
                </a:lnTo>
                <a:lnTo>
                  <a:pt x="209244" y="1172095"/>
                </a:lnTo>
                <a:close/>
              </a:path>
              <a:path w="2176779" h="1296670">
                <a:moveTo>
                  <a:pt x="640439" y="1172062"/>
                </a:moveTo>
                <a:lnTo>
                  <a:pt x="209764" y="1172062"/>
                </a:lnTo>
                <a:lnTo>
                  <a:pt x="208696" y="1172150"/>
                </a:lnTo>
                <a:lnTo>
                  <a:pt x="640026" y="1172150"/>
                </a:lnTo>
                <a:lnTo>
                  <a:pt x="640439" y="1172062"/>
                </a:lnTo>
                <a:close/>
              </a:path>
              <a:path w="2176779" h="1296670">
                <a:moveTo>
                  <a:pt x="688460" y="1161873"/>
                </a:moveTo>
                <a:lnTo>
                  <a:pt x="312298" y="1161873"/>
                </a:lnTo>
                <a:lnTo>
                  <a:pt x="209244" y="1172095"/>
                </a:lnTo>
                <a:lnTo>
                  <a:pt x="209764" y="1172062"/>
                </a:lnTo>
                <a:lnTo>
                  <a:pt x="640439" y="1172062"/>
                </a:lnTo>
                <a:lnTo>
                  <a:pt x="688460" y="1161873"/>
                </a:lnTo>
                <a:close/>
              </a:path>
              <a:path w="2176779" h="1296670">
                <a:moveTo>
                  <a:pt x="745145" y="1149056"/>
                </a:moveTo>
                <a:lnTo>
                  <a:pt x="413419" y="1149056"/>
                </a:lnTo>
                <a:lnTo>
                  <a:pt x="311913" y="1161911"/>
                </a:lnTo>
                <a:lnTo>
                  <a:pt x="312298" y="1161873"/>
                </a:lnTo>
                <a:lnTo>
                  <a:pt x="688460" y="1161873"/>
                </a:lnTo>
                <a:lnTo>
                  <a:pt x="718847" y="1155425"/>
                </a:lnTo>
                <a:lnTo>
                  <a:pt x="745145" y="1149056"/>
                </a:lnTo>
                <a:close/>
              </a:path>
              <a:path w="2176779" h="1296670">
                <a:moveTo>
                  <a:pt x="808588" y="1133690"/>
                </a:moveTo>
                <a:lnTo>
                  <a:pt x="512768" y="1133690"/>
                </a:lnTo>
                <a:lnTo>
                  <a:pt x="511931" y="1133833"/>
                </a:lnTo>
                <a:lnTo>
                  <a:pt x="413006" y="1149108"/>
                </a:lnTo>
                <a:lnTo>
                  <a:pt x="413419" y="1149056"/>
                </a:lnTo>
                <a:lnTo>
                  <a:pt x="745145" y="1149056"/>
                </a:lnTo>
                <a:lnTo>
                  <a:pt x="808588" y="1133690"/>
                </a:lnTo>
                <a:close/>
              </a:path>
              <a:path w="2176779" h="1296670">
                <a:moveTo>
                  <a:pt x="512384" y="1133750"/>
                </a:moveTo>
                <a:lnTo>
                  <a:pt x="511848" y="1133833"/>
                </a:lnTo>
                <a:lnTo>
                  <a:pt x="512384" y="1133750"/>
                </a:lnTo>
                <a:close/>
              </a:path>
              <a:path w="2176779" h="1296670">
                <a:moveTo>
                  <a:pt x="874515" y="1115842"/>
                </a:moveTo>
                <a:lnTo>
                  <a:pt x="610233" y="1115842"/>
                </a:lnTo>
                <a:lnTo>
                  <a:pt x="512384" y="1133750"/>
                </a:lnTo>
                <a:lnTo>
                  <a:pt x="512768" y="1133690"/>
                </a:lnTo>
                <a:lnTo>
                  <a:pt x="808588" y="1133690"/>
                </a:lnTo>
                <a:lnTo>
                  <a:pt x="813916" y="1132400"/>
                </a:lnTo>
                <a:lnTo>
                  <a:pt x="874515" y="1115842"/>
                </a:lnTo>
                <a:close/>
              </a:path>
              <a:path w="2176779" h="1296670">
                <a:moveTo>
                  <a:pt x="944273" y="1095573"/>
                </a:moveTo>
                <a:lnTo>
                  <a:pt x="705702" y="1095573"/>
                </a:lnTo>
                <a:lnTo>
                  <a:pt x="704848" y="1095767"/>
                </a:lnTo>
                <a:lnTo>
                  <a:pt x="609803" y="1115921"/>
                </a:lnTo>
                <a:lnTo>
                  <a:pt x="610233" y="1115842"/>
                </a:lnTo>
                <a:lnTo>
                  <a:pt x="874515" y="1115842"/>
                </a:lnTo>
                <a:lnTo>
                  <a:pt x="906781" y="1107025"/>
                </a:lnTo>
                <a:lnTo>
                  <a:pt x="944273" y="1095573"/>
                </a:lnTo>
                <a:close/>
              </a:path>
              <a:path w="2176779" h="1296670">
                <a:moveTo>
                  <a:pt x="705289" y="1095660"/>
                </a:moveTo>
                <a:lnTo>
                  <a:pt x="704786" y="1095767"/>
                </a:lnTo>
                <a:lnTo>
                  <a:pt x="705289" y="1095660"/>
                </a:lnTo>
                <a:close/>
              </a:path>
              <a:path w="2176779" h="1296670">
                <a:moveTo>
                  <a:pt x="1016248" y="1072949"/>
                </a:moveTo>
                <a:lnTo>
                  <a:pt x="799058" y="1072949"/>
                </a:lnTo>
                <a:lnTo>
                  <a:pt x="798194" y="1073171"/>
                </a:lnTo>
                <a:lnTo>
                  <a:pt x="705289" y="1095660"/>
                </a:lnTo>
                <a:lnTo>
                  <a:pt x="705702" y="1095573"/>
                </a:lnTo>
                <a:lnTo>
                  <a:pt x="944273" y="1095573"/>
                </a:lnTo>
                <a:lnTo>
                  <a:pt x="997334" y="1079364"/>
                </a:lnTo>
                <a:lnTo>
                  <a:pt x="1016248" y="1072949"/>
                </a:lnTo>
                <a:close/>
              </a:path>
              <a:path w="2176779" h="1296670">
                <a:moveTo>
                  <a:pt x="798616" y="1073056"/>
                </a:moveTo>
                <a:lnTo>
                  <a:pt x="798140" y="1073171"/>
                </a:lnTo>
                <a:lnTo>
                  <a:pt x="798616" y="1073056"/>
                </a:lnTo>
                <a:close/>
              </a:path>
              <a:path w="2176779" h="1296670">
                <a:moveTo>
                  <a:pt x="1089303" y="1048035"/>
                </a:moveTo>
                <a:lnTo>
                  <a:pt x="890189" y="1048035"/>
                </a:lnTo>
                <a:lnTo>
                  <a:pt x="889314" y="1048288"/>
                </a:lnTo>
                <a:lnTo>
                  <a:pt x="798616" y="1073056"/>
                </a:lnTo>
                <a:lnTo>
                  <a:pt x="799058" y="1072949"/>
                </a:lnTo>
                <a:lnTo>
                  <a:pt x="1016248" y="1072949"/>
                </a:lnTo>
                <a:lnTo>
                  <a:pt x="1085465" y="1049473"/>
                </a:lnTo>
                <a:lnTo>
                  <a:pt x="1089303" y="1048035"/>
                </a:lnTo>
                <a:close/>
              </a:path>
              <a:path w="2176779" h="1296670">
                <a:moveTo>
                  <a:pt x="889738" y="1048159"/>
                </a:moveTo>
                <a:lnTo>
                  <a:pt x="889265" y="1048288"/>
                </a:lnTo>
                <a:lnTo>
                  <a:pt x="889738" y="1048159"/>
                </a:lnTo>
                <a:close/>
              </a:path>
              <a:path w="2176779" h="1296670">
                <a:moveTo>
                  <a:pt x="1161771" y="1020895"/>
                </a:moveTo>
                <a:lnTo>
                  <a:pt x="978985" y="1020895"/>
                </a:lnTo>
                <a:lnTo>
                  <a:pt x="978095" y="1021182"/>
                </a:lnTo>
                <a:lnTo>
                  <a:pt x="889738" y="1048159"/>
                </a:lnTo>
                <a:lnTo>
                  <a:pt x="890189" y="1048035"/>
                </a:lnTo>
                <a:lnTo>
                  <a:pt x="1089303" y="1048035"/>
                </a:lnTo>
                <a:lnTo>
                  <a:pt x="1161771" y="1020895"/>
                </a:lnTo>
                <a:close/>
              </a:path>
              <a:path w="2176779" h="1296670">
                <a:moveTo>
                  <a:pt x="978542" y="1021031"/>
                </a:moveTo>
                <a:lnTo>
                  <a:pt x="978046" y="1021182"/>
                </a:lnTo>
                <a:lnTo>
                  <a:pt x="978542" y="1021031"/>
                </a:lnTo>
                <a:close/>
              </a:path>
              <a:path w="2176779" h="1296670">
                <a:moveTo>
                  <a:pt x="1233750" y="991596"/>
                </a:moveTo>
                <a:lnTo>
                  <a:pt x="1065329" y="991596"/>
                </a:lnTo>
                <a:lnTo>
                  <a:pt x="1064423" y="991919"/>
                </a:lnTo>
                <a:lnTo>
                  <a:pt x="978542" y="1021031"/>
                </a:lnTo>
                <a:lnTo>
                  <a:pt x="978985" y="1020895"/>
                </a:lnTo>
                <a:lnTo>
                  <a:pt x="1161771" y="1020895"/>
                </a:lnTo>
                <a:lnTo>
                  <a:pt x="1171063" y="1017416"/>
                </a:lnTo>
                <a:lnTo>
                  <a:pt x="1233750" y="991596"/>
                </a:lnTo>
                <a:close/>
              </a:path>
              <a:path w="2176779" h="1296670">
                <a:moveTo>
                  <a:pt x="1064861" y="991755"/>
                </a:moveTo>
                <a:lnTo>
                  <a:pt x="1064378" y="991919"/>
                </a:lnTo>
                <a:lnTo>
                  <a:pt x="1064861" y="991755"/>
                </a:lnTo>
                <a:close/>
              </a:path>
              <a:path w="2176779" h="1296670">
                <a:moveTo>
                  <a:pt x="1305055" y="960203"/>
                </a:moveTo>
                <a:lnTo>
                  <a:pt x="1149107" y="960203"/>
                </a:lnTo>
                <a:lnTo>
                  <a:pt x="1148185" y="960567"/>
                </a:lnTo>
                <a:lnTo>
                  <a:pt x="1064861" y="991755"/>
                </a:lnTo>
                <a:lnTo>
                  <a:pt x="1065329" y="991596"/>
                </a:lnTo>
                <a:lnTo>
                  <a:pt x="1233750" y="991596"/>
                </a:lnTo>
                <a:lnTo>
                  <a:pt x="1254018" y="983249"/>
                </a:lnTo>
                <a:lnTo>
                  <a:pt x="1305055" y="960203"/>
                </a:lnTo>
                <a:close/>
              </a:path>
              <a:path w="2176779" h="1296670">
                <a:moveTo>
                  <a:pt x="1148664" y="960369"/>
                </a:moveTo>
                <a:lnTo>
                  <a:pt x="1148137" y="960567"/>
                </a:lnTo>
                <a:lnTo>
                  <a:pt x="1148664" y="960369"/>
                </a:lnTo>
                <a:close/>
              </a:path>
              <a:path w="2176779" h="1296670">
                <a:moveTo>
                  <a:pt x="1375208" y="926785"/>
                </a:moveTo>
                <a:lnTo>
                  <a:pt x="1230208" y="926785"/>
                </a:lnTo>
                <a:lnTo>
                  <a:pt x="1229267" y="927190"/>
                </a:lnTo>
                <a:lnTo>
                  <a:pt x="1148664" y="960369"/>
                </a:lnTo>
                <a:lnTo>
                  <a:pt x="1149107" y="960203"/>
                </a:lnTo>
                <a:lnTo>
                  <a:pt x="1305055" y="960203"/>
                </a:lnTo>
                <a:lnTo>
                  <a:pt x="1334221" y="947033"/>
                </a:lnTo>
                <a:lnTo>
                  <a:pt x="1375208" y="926785"/>
                </a:lnTo>
                <a:close/>
              </a:path>
              <a:path w="2176779" h="1296670">
                <a:moveTo>
                  <a:pt x="1229709" y="926990"/>
                </a:moveTo>
                <a:lnTo>
                  <a:pt x="1229224" y="927190"/>
                </a:lnTo>
                <a:lnTo>
                  <a:pt x="1229709" y="926990"/>
                </a:lnTo>
                <a:close/>
              </a:path>
              <a:path w="2176779" h="1296670">
                <a:moveTo>
                  <a:pt x="1443833" y="891405"/>
                </a:moveTo>
                <a:lnTo>
                  <a:pt x="1308517" y="891405"/>
                </a:lnTo>
                <a:lnTo>
                  <a:pt x="1307556" y="891858"/>
                </a:lnTo>
                <a:lnTo>
                  <a:pt x="1229709" y="926990"/>
                </a:lnTo>
                <a:lnTo>
                  <a:pt x="1230208" y="926785"/>
                </a:lnTo>
                <a:lnTo>
                  <a:pt x="1375208" y="926785"/>
                </a:lnTo>
                <a:lnTo>
                  <a:pt x="1411560" y="908825"/>
                </a:lnTo>
                <a:lnTo>
                  <a:pt x="1443833" y="891405"/>
                </a:lnTo>
                <a:close/>
              </a:path>
              <a:path w="2176779" h="1296670">
                <a:moveTo>
                  <a:pt x="1308010" y="891634"/>
                </a:moveTo>
                <a:lnTo>
                  <a:pt x="1307513" y="891858"/>
                </a:lnTo>
                <a:lnTo>
                  <a:pt x="1308010" y="891634"/>
                </a:lnTo>
                <a:close/>
              </a:path>
              <a:path w="2176779" h="1296670">
                <a:moveTo>
                  <a:pt x="1510613" y="854132"/>
                </a:moveTo>
                <a:lnTo>
                  <a:pt x="1383922" y="854132"/>
                </a:lnTo>
                <a:lnTo>
                  <a:pt x="1382939" y="854640"/>
                </a:lnTo>
                <a:lnTo>
                  <a:pt x="1308010" y="891634"/>
                </a:lnTo>
                <a:lnTo>
                  <a:pt x="1308517" y="891405"/>
                </a:lnTo>
                <a:lnTo>
                  <a:pt x="1443833" y="891405"/>
                </a:lnTo>
                <a:lnTo>
                  <a:pt x="1485925" y="868685"/>
                </a:lnTo>
                <a:lnTo>
                  <a:pt x="1510613" y="854132"/>
                </a:lnTo>
                <a:close/>
              </a:path>
              <a:path w="2176779" h="1296670">
                <a:moveTo>
                  <a:pt x="1383429" y="854376"/>
                </a:moveTo>
                <a:lnTo>
                  <a:pt x="1382894" y="854640"/>
                </a:lnTo>
                <a:lnTo>
                  <a:pt x="1383429" y="854376"/>
                </a:lnTo>
                <a:close/>
              </a:path>
              <a:path w="2176779" h="1296670">
                <a:moveTo>
                  <a:pt x="1575267" y="815036"/>
                </a:moveTo>
                <a:lnTo>
                  <a:pt x="1456310" y="815036"/>
                </a:lnTo>
                <a:lnTo>
                  <a:pt x="1455304" y="815604"/>
                </a:lnTo>
                <a:lnTo>
                  <a:pt x="1383429" y="854376"/>
                </a:lnTo>
                <a:lnTo>
                  <a:pt x="1383922" y="854132"/>
                </a:lnTo>
                <a:lnTo>
                  <a:pt x="1510613" y="854132"/>
                </a:lnTo>
                <a:lnTo>
                  <a:pt x="1557205" y="826667"/>
                </a:lnTo>
                <a:lnTo>
                  <a:pt x="1575267" y="815036"/>
                </a:lnTo>
                <a:close/>
              </a:path>
              <a:path w="2176779" h="1296670">
                <a:moveTo>
                  <a:pt x="1455802" y="815310"/>
                </a:moveTo>
                <a:lnTo>
                  <a:pt x="1455258" y="815604"/>
                </a:lnTo>
                <a:lnTo>
                  <a:pt x="1455802" y="815310"/>
                </a:lnTo>
                <a:close/>
              </a:path>
              <a:path w="2176779" h="1296670">
                <a:moveTo>
                  <a:pt x="1637562" y="774185"/>
                </a:moveTo>
                <a:lnTo>
                  <a:pt x="1525567" y="774185"/>
                </a:lnTo>
                <a:lnTo>
                  <a:pt x="1524538" y="774819"/>
                </a:lnTo>
                <a:lnTo>
                  <a:pt x="1455802" y="815310"/>
                </a:lnTo>
                <a:lnTo>
                  <a:pt x="1456310" y="815036"/>
                </a:lnTo>
                <a:lnTo>
                  <a:pt x="1575267" y="815036"/>
                </a:lnTo>
                <a:lnTo>
                  <a:pt x="1625290" y="782826"/>
                </a:lnTo>
                <a:lnTo>
                  <a:pt x="1637562" y="774185"/>
                </a:lnTo>
                <a:close/>
              </a:path>
              <a:path w="2176779" h="1296670">
                <a:moveTo>
                  <a:pt x="1525040" y="774496"/>
                </a:moveTo>
                <a:lnTo>
                  <a:pt x="1524492" y="774819"/>
                </a:lnTo>
                <a:lnTo>
                  <a:pt x="1525040" y="774496"/>
                </a:lnTo>
                <a:close/>
              </a:path>
              <a:path w="2176779" h="1296670">
                <a:moveTo>
                  <a:pt x="1697285" y="731649"/>
                </a:moveTo>
                <a:lnTo>
                  <a:pt x="1591581" y="731649"/>
                </a:lnTo>
                <a:lnTo>
                  <a:pt x="1590530" y="732358"/>
                </a:lnTo>
                <a:lnTo>
                  <a:pt x="1525040" y="774496"/>
                </a:lnTo>
                <a:lnTo>
                  <a:pt x="1525567" y="774185"/>
                </a:lnTo>
                <a:lnTo>
                  <a:pt x="1637562" y="774185"/>
                </a:lnTo>
                <a:lnTo>
                  <a:pt x="1690063" y="737219"/>
                </a:lnTo>
                <a:lnTo>
                  <a:pt x="1697285" y="731649"/>
                </a:lnTo>
                <a:close/>
              </a:path>
              <a:path w="2176779" h="1296670">
                <a:moveTo>
                  <a:pt x="1591054" y="731989"/>
                </a:moveTo>
                <a:lnTo>
                  <a:pt x="1590481" y="732358"/>
                </a:lnTo>
                <a:lnTo>
                  <a:pt x="1591054" y="731989"/>
                </a:lnTo>
                <a:close/>
              </a:path>
              <a:path w="2176779" h="1296670">
                <a:moveTo>
                  <a:pt x="1591581" y="731649"/>
                </a:moveTo>
                <a:lnTo>
                  <a:pt x="1591054" y="731989"/>
                </a:lnTo>
                <a:lnTo>
                  <a:pt x="1590530" y="732358"/>
                </a:lnTo>
                <a:lnTo>
                  <a:pt x="1591581" y="731649"/>
                </a:lnTo>
                <a:close/>
              </a:path>
              <a:path w="2176779" h="1296670">
                <a:moveTo>
                  <a:pt x="1754249" y="687499"/>
                </a:moveTo>
                <a:lnTo>
                  <a:pt x="1654241" y="687499"/>
                </a:lnTo>
                <a:lnTo>
                  <a:pt x="1653167" y="688290"/>
                </a:lnTo>
                <a:lnTo>
                  <a:pt x="1591054" y="731989"/>
                </a:lnTo>
                <a:lnTo>
                  <a:pt x="1591581" y="731649"/>
                </a:lnTo>
                <a:lnTo>
                  <a:pt x="1697285" y="731649"/>
                </a:lnTo>
                <a:lnTo>
                  <a:pt x="1751416" y="689899"/>
                </a:lnTo>
                <a:lnTo>
                  <a:pt x="1754249" y="687499"/>
                </a:lnTo>
                <a:close/>
              </a:path>
              <a:path w="2176779" h="1296670">
                <a:moveTo>
                  <a:pt x="1653698" y="687881"/>
                </a:moveTo>
                <a:lnTo>
                  <a:pt x="1653117" y="688290"/>
                </a:lnTo>
                <a:lnTo>
                  <a:pt x="1653698" y="687881"/>
                </a:lnTo>
                <a:close/>
              </a:path>
              <a:path w="2176779" h="1296670">
                <a:moveTo>
                  <a:pt x="1654241" y="687499"/>
                </a:moveTo>
                <a:lnTo>
                  <a:pt x="1653698" y="687881"/>
                </a:lnTo>
                <a:lnTo>
                  <a:pt x="1653167" y="688290"/>
                </a:lnTo>
                <a:lnTo>
                  <a:pt x="1654241" y="687499"/>
                </a:lnTo>
                <a:close/>
              </a:path>
              <a:path w="2176779" h="1296670">
                <a:moveTo>
                  <a:pt x="1808185" y="641807"/>
                </a:moveTo>
                <a:lnTo>
                  <a:pt x="1713437" y="641807"/>
                </a:lnTo>
                <a:lnTo>
                  <a:pt x="1712343" y="642691"/>
                </a:lnTo>
                <a:lnTo>
                  <a:pt x="1653698" y="687881"/>
                </a:lnTo>
                <a:lnTo>
                  <a:pt x="1654241" y="687499"/>
                </a:lnTo>
                <a:lnTo>
                  <a:pt x="1754249" y="687499"/>
                </a:lnTo>
                <a:lnTo>
                  <a:pt x="1808185" y="641807"/>
                </a:lnTo>
                <a:close/>
              </a:path>
              <a:path w="2176779" h="1296670">
                <a:moveTo>
                  <a:pt x="1712878" y="642238"/>
                </a:moveTo>
                <a:lnTo>
                  <a:pt x="1712290" y="642691"/>
                </a:lnTo>
                <a:lnTo>
                  <a:pt x="1712878" y="642238"/>
                </a:lnTo>
                <a:close/>
              </a:path>
              <a:path w="2176779" h="1296670">
                <a:moveTo>
                  <a:pt x="1713437" y="641807"/>
                </a:moveTo>
                <a:lnTo>
                  <a:pt x="1712878" y="642238"/>
                </a:lnTo>
                <a:lnTo>
                  <a:pt x="1712343" y="642691"/>
                </a:lnTo>
                <a:lnTo>
                  <a:pt x="1713437" y="641807"/>
                </a:lnTo>
                <a:close/>
              </a:path>
              <a:path w="2176779" h="1296670">
                <a:moveTo>
                  <a:pt x="1858778" y="594645"/>
                </a:moveTo>
                <a:lnTo>
                  <a:pt x="1769056" y="594645"/>
                </a:lnTo>
                <a:lnTo>
                  <a:pt x="1767947" y="595631"/>
                </a:lnTo>
                <a:lnTo>
                  <a:pt x="1712878" y="642238"/>
                </a:lnTo>
                <a:lnTo>
                  <a:pt x="1713437" y="641807"/>
                </a:lnTo>
                <a:lnTo>
                  <a:pt x="1808185" y="641807"/>
                </a:lnTo>
                <a:lnTo>
                  <a:pt x="1809231" y="640920"/>
                </a:lnTo>
                <a:lnTo>
                  <a:pt x="1858778" y="594645"/>
                </a:lnTo>
                <a:close/>
              </a:path>
              <a:path w="2176779" h="1296670">
                <a:moveTo>
                  <a:pt x="1768480" y="595133"/>
                </a:moveTo>
                <a:lnTo>
                  <a:pt x="1767893" y="595631"/>
                </a:lnTo>
                <a:lnTo>
                  <a:pt x="1768480" y="595133"/>
                </a:lnTo>
                <a:close/>
              </a:path>
              <a:path w="2176779" h="1296670">
                <a:moveTo>
                  <a:pt x="1769056" y="594645"/>
                </a:moveTo>
                <a:lnTo>
                  <a:pt x="1768480" y="595133"/>
                </a:lnTo>
                <a:lnTo>
                  <a:pt x="1767947" y="595631"/>
                </a:lnTo>
                <a:lnTo>
                  <a:pt x="1769056" y="594645"/>
                </a:lnTo>
                <a:close/>
              </a:path>
              <a:path w="2176779" h="1296670">
                <a:moveTo>
                  <a:pt x="1906155" y="546087"/>
                </a:moveTo>
                <a:lnTo>
                  <a:pt x="1820994" y="546087"/>
                </a:lnTo>
                <a:lnTo>
                  <a:pt x="1819875" y="547187"/>
                </a:lnTo>
                <a:lnTo>
                  <a:pt x="1768480" y="595133"/>
                </a:lnTo>
                <a:lnTo>
                  <a:pt x="1769056" y="594645"/>
                </a:lnTo>
                <a:lnTo>
                  <a:pt x="1858778" y="594645"/>
                </a:lnTo>
                <a:lnTo>
                  <a:pt x="1863394" y="590334"/>
                </a:lnTo>
                <a:lnTo>
                  <a:pt x="1906155" y="546087"/>
                </a:lnTo>
                <a:close/>
              </a:path>
              <a:path w="2176779" h="1296670">
                <a:moveTo>
                  <a:pt x="1820419" y="546624"/>
                </a:moveTo>
                <a:lnTo>
                  <a:pt x="1819817" y="547187"/>
                </a:lnTo>
                <a:lnTo>
                  <a:pt x="1820419" y="546624"/>
                </a:lnTo>
                <a:close/>
              </a:path>
              <a:path w="2176779" h="1296670">
                <a:moveTo>
                  <a:pt x="1820994" y="546087"/>
                </a:moveTo>
                <a:lnTo>
                  <a:pt x="1820419" y="546624"/>
                </a:lnTo>
                <a:lnTo>
                  <a:pt x="1819875" y="547187"/>
                </a:lnTo>
                <a:lnTo>
                  <a:pt x="1820994" y="546087"/>
                </a:lnTo>
                <a:close/>
              </a:path>
              <a:path w="2176779" h="1296670">
                <a:moveTo>
                  <a:pt x="1950176" y="496205"/>
                </a:moveTo>
                <a:lnTo>
                  <a:pt x="1869144" y="496205"/>
                </a:lnTo>
                <a:lnTo>
                  <a:pt x="1868023" y="497429"/>
                </a:lnTo>
                <a:lnTo>
                  <a:pt x="1820419" y="546624"/>
                </a:lnTo>
                <a:lnTo>
                  <a:pt x="1820994" y="546087"/>
                </a:lnTo>
                <a:lnTo>
                  <a:pt x="1906155" y="546087"/>
                </a:lnTo>
                <a:lnTo>
                  <a:pt x="1913784" y="538192"/>
                </a:lnTo>
                <a:lnTo>
                  <a:pt x="1950176" y="496205"/>
                </a:lnTo>
                <a:close/>
              </a:path>
              <a:path w="2176779" h="1296670">
                <a:moveTo>
                  <a:pt x="1868571" y="496797"/>
                </a:moveTo>
                <a:lnTo>
                  <a:pt x="1867960" y="497429"/>
                </a:lnTo>
                <a:lnTo>
                  <a:pt x="1868571" y="496797"/>
                </a:lnTo>
                <a:close/>
              </a:path>
              <a:path w="2176779" h="1296670">
                <a:moveTo>
                  <a:pt x="1869144" y="496205"/>
                </a:moveTo>
                <a:lnTo>
                  <a:pt x="1868571" y="496797"/>
                </a:lnTo>
                <a:lnTo>
                  <a:pt x="1868023" y="497429"/>
                </a:lnTo>
                <a:lnTo>
                  <a:pt x="1869144" y="496205"/>
                </a:lnTo>
                <a:close/>
              </a:path>
              <a:path w="2176779" h="1296670">
                <a:moveTo>
                  <a:pt x="1990715" y="445076"/>
                </a:moveTo>
                <a:lnTo>
                  <a:pt x="1913401" y="445076"/>
                </a:lnTo>
                <a:lnTo>
                  <a:pt x="1912289" y="446436"/>
                </a:lnTo>
                <a:lnTo>
                  <a:pt x="1868571" y="496797"/>
                </a:lnTo>
                <a:lnTo>
                  <a:pt x="1869144" y="496205"/>
                </a:lnTo>
                <a:lnTo>
                  <a:pt x="1950176" y="496205"/>
                </a:lnTo>
                <a:lnTo>
                  <a:pt x="1960280" y="484548"/>
                </a:lnTo>
                <a:lnTo>
                  <a:pt x="1990715" y="445076"/>
                </a:lnTo>
                <a:close/>
              </a:path>
              <a:path w="2176779" h="1296670">
                <a:moveTo>
                  <a:pt x="1912834" y="445729"/>
                </a:moveTo>
                <a:lnTo>
                  <a:pt x="1912222" y="446436"/>
                </a:lnTo>
                <a:lnTo>
                  <a:pt x="1912834" y="445729"/>
                </a:lnTo>
                <a:close/>
              </a:path>
              <a:path w="2176779" h="1296670">
                <a:moveTo>
                  <a:pt x="1913401" y="445076"/>
                </a:moveTo>
                <a:lnTo>
                  <a:pt x="1912834" y="445729"/>
                </a:lnTo>
                <a:lnTo>
                  <a:pt x="1912289" y="446436"/>
                </a:lnTo>
                <a:lnTo>
                  <a:pt x="1913401" y="445076"/>
                </a:lnTo>
                <a:close/>
              </a:path>
              <a:path w="2176779" h="1296670">
                <a:moveTo>
                  <a:pt x="2027651" y="392772"/>
                </a:moveTo>
                <a:lnTo>
                  <a:pt x="1953665" y="392772"/>
                </a:lnTo>
                <a:lnTo>
                  <a:pt x="1952576" y="394276"/>
                </a:lnTo>
                <a:lnTo>
                  <a:pt x="1912834" y="445729"/>
                </a:lnTo>
                <a:lnTo>
                  <a:pt x="1913401" y="445076"/>
                </a:lnTo>
                <a:lnTo>
                  <a:pt x="1990715" y="445076"/>
                </a:lnTo>
                <a:lnTo>
                  <a:pt x="2002760" y="429454"/>
                </a:lnTo>
                <a:lnTo>
                  <a:pt x="2027651" y="392772"/>
                </a:lnTo>
                <a:close/>
              </a:path>
              <a:path w="2176779" h="1296670">
                <a:moveTo>
                  <a:pt x="1953097" y="393508"/>
                </a:moveTo>
                <a:lnTo>
                  <a:pt x="1952505" y="394276"/>
                </a:lnTo>
                <a:lnTo>
                  <a:pt x="1953097" y="393508"/>
                </a:lnTo>
                <a:close/>
              </a:path>
              <a:path w="2176779" h="1296670">
                <a:moveTo>
                  <a:pt x="1953665" y="392772"/>
                </a:moveTo>
                <a:lnTo>
                  <a:pt x="1953097" y="393508"/>
                </a:lnTo>
                <a:lnTo>
                  <a:pt x="1952576" y="394276"/>
                </a:lnTo>
                <a:lnTo>
                  <a:pt x="1953665" y="392772"/>
                </a:lnTo>
                <a:close/>
              </a:path>
              <a:path w="2176779" h="1296670">
                <a:moveTo>
                  <a:pt x="2060880" y="339366"/>
                </a:moveTo>
                <a:lnTo>
                  <a:pt x="1989838" y="339366"/>
                </a:lnTo>
                <a:lnTo>
                  <a:pt x="1988790" y="341022"/>
                </a:lnTo>
                <a:lnTo>
                  <a:pt x="1953097" y="393508"/>
                </a:lnTo>
                <a:lnTo>
                  <a:pt x="1953665" y="392772"/>
                </a:lnTo>
                <a:lnTo>
                  <a:pt x="2027651" y="392772"/>
                </a:lnTo>
                <a:lnTo>
                  <a:pt x="2041093" y="372964"/>
                </a:lnTo>
                <a:lnTo>
                  <a:pt x="2060880" y="339366"/>
                </a:lnTo>
                <a:close/>
              </a:path>
              <a:path w="2176779" h="1296670">
                <a:moveTo>
                  <a:pt x="1989290" y="340174"/>
                </a:moveTo>
                <a:lnTo>
                  <a:pt x="1988714" y="341022"/>
                </a:lnTo>
                <a:lnTo>
                  <a:pt x="1989290" y="340174"/>
                </a:lnTo>
                <a:close/>
              </a:path>
              <a:path w="2176779" h="1296670">
                <a:moveTo>
                  <a:pt x="1989838" y="339366"/>
                </a:moveTo>
                <a:lnTo>
                  <a:pt x="1989290" y="340174"/>
                </a:lnTo>
                <a:lnTo>
                  <a:pt x="1988790" y="341022"/>
                </a:lnTo>
                <a:lnTo>
                  <a:pt x="1989838" y="339366"/>
                </a:lnTo>
                <a:close/>
              </a:path>
              <a:path w="2176779" h="1296670">
                <a:moveTo>
                  <a:pt x="2090303" y="284929"/>
                </a:moveTo>
                <a:lnTo>
                  <a:pt x="2021827" y="284929"/>
                </a:lnTo>
                <a:lnTo>
                  <a:pt x="2020840" y="286740"/>
                </a:lnTo>
                <a:lnTo>
                  <a:pt x="1989290" y="340174"/>
                </a:lnTo>
                <a:lnTo>
                  <a:pt x="1989838" y="339366"/>
                </a:lnTo>
                <a:lnTo>
                  <a:pt x="2060880" y="339366"/>
                </a:lnTo>
                <a:lnTo>
                  <a:pt x="2075150" y="315137"/>
                </a:lnTo>
                <a:lnTo>
                  <a:pt x="2090303" y="284929"/>
                </a:lnTo>
                <a:close/>
              </a:path>
              <a:path w="2176779" h="1296670">
                <a:moveTo>
                  <a:pt x="2021298" y="285826"/>
                </a:moveTo>
                <a:lnTo>
                  <a:pt x="2020760" y="286740"/>
                </a:lnTo>
                <a:lnTo>
                  <a:pt x="2021298" y="285826"/>
                </a:lnTo>
                <a:close/>
              </a:path>
              <a:path w="2176779" h="1296670">
                <a:moveTo>
                  <a:pt x="2021827" y="284929"/>
                </a:moveTo>
                <a:lnTo>
                  <a:pt x="2021298" y="285826"/>
                </a:lnTo>
                <a:lnTo>
                  <a:pt x="2020840" y="286740"/>
                </a:lnTo>
                <a:lnTo>
                  <a:pt x="2021827" y="284929"/>
                </a:lnTo>
                <a:close/>
              </a:path>
              <a:path w="2176779" h="1296670">
                <a:moveTo>
                  <a:pt x="2115828" y="229527"/>
                </a:moveTo>
                <a:lnTo>
                  <a:pt x="2049539" y="229527"/>
                </a:lnTo>
                <a:lnTo>
                  <a:pt x="2048638" y="231491"/>
                </a:lnTo>
                <a:lnTo>
                  <a:pt x="2021298" y="285826"/>
                </a:lnTo>
                <a:lnTo>
                  <a:pt x="2021827" y="284929"/>
                </a:lnTo>
                <a:lnTo>
                  <a:pt x="2090303" y="284929"/>
                </a:lnTo>
                <a:lnTo>
                  <a:pt x="2104797" y="256034"/>
                </a:lnTo>
                <a:lnTo>
                  <a:pt x="2115828" y="229527"/>
                </a:lnTo>
                <a:close/>
              </a:path>
              <a:path w="2176779" h="1296670">
                <a:moveTo>
                  <a:pt x="2049046" y="230510"/>
                </a:moveTo>
                <a:lnTo>
                  <a:pt x="2048554" y="231491"/>
                </a:lnTo>
                <a:lnTo>
                  <a:pt x="2049046" y="230510"/>
                </a:lnTo>
                <a:close/>
              </a:path>
              <a:path w="2176779" h="1296670">
                <a:moveTo>
                  <a:pt x="2049539" y="229527"/>
                </a:moveTo>
                <a:lnTo>
                  <a:pt x="2049046" y="230510"/>
                </a:lnTo>
                <a:lnTo>
                  <a:pt x="2048638" y="231491"/>
                </a:lnTo>
                <a:lnTo>
                  <a:pt x="2049539" y="229527"/>
                </a:lnTo>
                <a:close/>
              </a:path>
              <a:path w="2176779" h="1296670">
                <a:moveTo>
                  <a:pt x="2137825" y="173220"/>
                </a:moveTo>
                <a:lnTo>
                  <a:pt x="2072888" y="173220"/>
                </a:lnTo>
                <a:lnTo>
                  <a:pt x="2072285" y="174790"/>
                </a:lnTo>
                <a:lnTo>
                  <a:pt x="2049046" y="230510"/>
                </a:lnTo>
                <a:lnTo>
                  <a:pt x="2049539" y="229527"/>
                </a:lnTo>
                <a:lnTo>
                  <a:pt x="2115828" y="229527"/>
                </a:lnTo>
                <a:lnTo>
                  <a:pt x="2129786" y="195987"/>
                </a:lnTo>
                <a:lnTo>
                  <a:pt x="2137825" y="173220"/>
                </a:lnTo>
                <a:close/>
              </a:path>
              <a:path w="2176779" h="1296670">
                <a:moveTo>
                  <a:pt x="2072565" y="173996"/>
                </a:moveTo>
                <a:lnTo>
                  <a:pt x="2072235" y="174790"/>
                </a:lnTo>
                <a:lnTo>
                  <a:pt x="2072565" y="173996"/>
                </a:lnTo>
                <a:close/>
              </a:path>
              <a:path w="2176779" h="1296670">
                <a:moveTo>
                  <a:pt x="2072888" y="173220"/>
                </a:moveTo>
                <a:lnTo>
                  <a:pt x="2072565" y="173996"/>
                </a:lnTo>
                <a:lnTo>
                  <a:pt x="2072285" y="174790"/>
                </a:lnTo>
                <a:lnTo>
                  <a:pt x="2072888" y="173220"/>
                </a:lnTo>
                <a:close/>
              </a:path>
              <a:path w="2176779" h="1296670">
                <a:moveTo>
                  <a:pt x="2146865" y="145277"/>
                </a:moveTo>
                <a:lnTo>
                  <a:pt x="2082707" y="145277"/>
                </a:lnTo>
                <a:lnTo>
                  <a:pt x="2082345" y="146368"/>
                </a:lnTo>
                <a:lnTo>
                  <a:pt x="2072565" y="173996"/>
                </a:lnTo>
                <a:lnTo>
                  <a:pt x="2072888" y="173220"/>
                </a:lnTo>
                <a:lnTo>
                  <a:pt x="2137825" y="173220"/>
                </a:lnTo>
                <a:lnTo>
                  <a:pt x="2140678" y="165139"/>
                </a:lnTo>
                <a:lnTo>
                  <a:pt x="2146865" y="145277"/>
                </a:lnTo>
                <a:close/>
              </a:path>
              <a:path w="2176779" h="1296670">
                <a:moveTo>
                  <a:pt x="2082519" y="145809"/>
                </a:moveTo>
                <a:lnTo>
                  <a:pt x="2082322" y="146368"/>
                </a:lnTo>
                <a:lnTo>
                  <a:pt x="2082519" y="145809"/>
                </a:lnTo>
                <a:close/>
              </a:path>
              <a:path w="2176779" h="1296670">
                <a:moveTo>
                  <a:pt x="2155062" y="116615"/>
                </a:moveTo>
                <a:lnTo>
                  <a:pt x="2091612" y="116615"/>
                </a:lnTo>
                <a:lnTo>
                  <a:pt x="2091286" y="117736"/>
                </a:lnTo>
                <a:lnTo>
                  <a:pt x="2082519" y="145809"/>
                </a:lnTo>
                <a:lnTo>
                  <a:pt x="2082707" y="145277"/>
                </a:lnTo>
                <a:lnTo>
                  <a:pt x="2146865" y="145277"/>
                </a:lnTo>
                <a:lnTo>
                  <a:pt x="2150291" y="134279"/>
                </a:lnTo>
                <a:lnTo>
                  <a:pt x="2155062" y="116615"/>
                </a:lnTo>
                <a:close/>
              </a:path>
              <a:path w="2176779" h="1296670">
                <a:moveTo>
                  <a:pt x="2091435" y="117183"/>
                </a:moveTo>
                <a:lnTo>
                  <a:pt x="2091263" y="117736"/>
                </a:lnTo>
                <a:lnTo>
                  <a:pt x="2091435" y="117183"/>
                </a:lnTo>
                <a:close/>
              </a:path>
              <a:path w="2176779" h="1296670">
                <a:moveTo>
                  <a:pt x="2162224" y="87750"/>
                </a:moveTo>
                <a:lnTo>
                  <a:pt x="2099384" y="87750"/>
                </a:lnTo>
                <a:lnTo>
                  <a:pt x="2099097" y="88902"/>
                </a:lnTo>
                <a:lnTo>
                  <a:pt x="2091435" y="117183"/>
                </a:lnTo>
                <a:lnTo>
                  <a:pt x="2091612" y="116615"/>
                </a:lnTo>
                <a:lnTo>
                  <a:pt x="2155062" y="116615"/>
                </a:lnTo>
                <a:lnTo>
                  <a:pt x="2158697" y="103157"/>
                </a:lnTo>
                <a:lnTo>
                  <a:pt x="2162224" y="87750"/>
                </a:lnTo>
                <a:close/>
              </a:path>
              <a:path w="2176779" h="1296670">
                <a:moveTo>
                  <a:pt x="2099232" y="88316"/>
                </a:moveTo>
                <a:lnTo>
                  <a:pt x="2099073" y="88902"/>
                </a:lnTo>
                <a:lnTo>
                  <a:pt x="2099232" y="88316"/>
                </a:lnTo>
                <a:close/>
              </a:path>
              <a:path w="2176779" h="1296670">
                <a:moveTo>
                  <a:pt x="2168342" y="58690"/>
                </a:moveTo>
                <a:lnTo>
                  <a:pt x="2106015" y="58690"/>
                </a:lnTo>
                <a:lnTo>
                  <a:pt x="2105769" y="59867"/>
                </a:lnTo>
                <a:lnTo>
                  <a:pt x="2099232" y="88316"/>
                </a:lnTo>
                <a:lnTo>
                  <a:pt x="2099384" y="87750"/>
                </a:lnTo>
                <a:lnTo>
                  <a:pt x="2162224" y="87750"/>
                </a:lnTo>
                <a:lnTo>
                  <a:pt x="2165880" y="71780"/>
                </a:lnTo>
                <a:lnTo>
                  <a:pt x="2168342" y="58690"/>
                </a:lnTo>
                <a:close/>
              </a:path>
              <a:path w="2176779" h="1296670">
                <a:moveTo>
                  <a:pt x="2105875" y="59301"/>
                </a:moveTo>
                <a:lnTo>
                  <a:pt x="2105746" y="59867"/>
                </a:lnTo>
                <a:lnTo>
                  <a:pt x="2105875" y="59301"/>
                </a:lnTo>
                <a:close/>
              </a:path>
              <a:path w="2176779" h="1296670">
                <a:moveTo>
                  <a:pt x="2173404" y="29439"/>
                </a:moveTo>
                <a:lnTo>
                  <a:pt x="2111490" y="29439"/>
                </a:lnTo>
                <a:lnTo>
                  <a:pt x="2111289" y="30637"/>
                </a:lnTo>
                <a:lnTo>
                  <a:pt x="2105875" y="59301"/>
                </a:lnTo>
                <a:lnTo>
                  <a:pt x="2106015" y="58690"/>
                </a:lnTo>
                <a:lnTo>
                  <a:pt x="2168342" y="58690"/>
                </a:lnTo>
                <a:lnTo>
                  <a:pt x="2171825" y="40165"/>
                </a:lnTo>
                <a:lnTo>
                  <a:pt x="2173404" y="29439"/>
                </a:lnTo>
                <a:close/>
              </a:path>
              <a:path w="2176779" h="1296670">
                <a:moveTo>
                  <a:pt x="2111378" y="30036"/>
                </a:moveTo>
                <a:lnTo>
                  <a:pt x="2111265" y="30637"/>
                </a:lnTo>
                <a:lnTo>
                  <a:pt x="2111378" y="30036"/>
                </a:lnTo>
                <a:close/>
              </a:path>
              <a:path w="2176779" h="1296670">
                <a:moveTo>
                  <a:pt x="2115800" y="0"/>
                </a:moveTo>
                <a:lnTo>
                  <a:pt x="2111378" y="30036"/>
                </a:lnTo>
                <a:lnTo>
                  <a:pt x="2111490" y="29439"/>
                </a:lnTo>
                <a:lnTo>
                  <a:pt x="2173404" y="29439"/>
                </a:lnTo>
                <a:lnTo>
                  <a:pt x="2176424" y="8926"/>
                </a:lnTo>
                <a:lnTo>
                  <a:pt x="2115800" y="0"/>
                </a:lnTo>
                <a:close/>
              </a:path>
            </a:pathLst>
          </a:custGeom>
          <a:solidFill>
            <a:srgbClr val="1822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00078" y="3618384"/>
            <a:ext cx="2902540" cy="1623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68703" y="4521199"/>
            <a:ext cx="1734312" cy="957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32127" y="4505959"/>
            <a:ext cx="1804416" cy="1036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70541" y="4525494"/>
            <a:ext cx="1566545" cy="786765"/>
          </a:xfrm>
          <a:prstGeom prst="rect">
            <a:avLst/>
          </a:prstGeom>
          <a:ln w="30638">
            <a:solidFill>
              <a:srgbClr val="8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92759" marR="106680" indent="-379730">
              <a:lnSpc>
                <a:spcPct val="101899"/>
              </a:lnSpc>
              <a:spcBef>
                <a:spcPts val="360"/>
              </a:spcBef>
            </a:pPr>
            <a:r>
              <a:rPr sz="2100" spc="20" dirty="0">
                <a:latin typeface="Tahoma"/>
                <a:cs typeface="Tahoma"/>
              </a:rPr>
              <a:t>mec</a:t>
            </a:r>
            <a:r>
              <a:rPr sz="2100" spc="15" dirty="0">
                <a:latin typeface="Tahoma"/>
                <a:cs typeface="Tahoma"/>
              </a:rPr>
              <a:t>hanic</a:t>
            </a:r>
            <a:r>
              <a:rPr sz="2100" spc="10" dirty="0">
                <a:latin typeface="Tahoma"/>
                <a:cs typeface="Tahoma"/>
              </a:rPr>
              <a:t>al  </a:t>
            </a:r>
            <a:r>
              <a:rPr sz="2100" spc="15" dirty="0">
                <a:latin typeface="Tahoma"/>
                <a:cs typeface="Tahoma"/>
              </a:rPr>
              <a:t>units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93744" y="5271007"/>
            <a:ext cx="1182624" cy="957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60215" y="5252719"/>
            <a:ext cx="1249680" cy="1036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96955" y="5274443"/>
            <a:ext cx="1012825" cy="786765"/>
          </a:xfrm>
          <a:prstGeom prst="rect">
            <a:avLst/>
          </a:prstGeom>
          <a:ln w="30638">
            <a:solidFill>
              <a:srgbClr val="00E4A8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16535" marR="107950" indent="-102235">
              <a:lnSpc>
                <a:spcPct val="101899"/>
              </a:lnSpc>
              <a:spcBef>
                <a:spcPts val="370"/>
              </a:spcBef>
            </a:pPr>
            <a:r>
              <a:rPr sz="2100" spc="10" dirty="0">
                <a:latin typeface="Tahoma"/>
                <a:cs typeface="Tahoma"/>
              </a:rPr>
              <a:t>s</a:t>
            </a:r>
            <a:r>
              <a:rPr sz="2100" spc="15" dirty="0">
                <a:latin typeface="Tahoma"/>
                <a:cs typeface="Tahoma"/>
              </a:rPr>
              <a:t>en</a:t>
            </a:r>
            <a:r>
              <a:rPr sz="2100" spc="10" dirty="0">
                <a:latin typeface="Tahoma"/>
                <a:cs typeface="Tahoma"/>
              </a:rPr>
              <a:t>sor  </a:t>
            </a:r>
            <a:r>
              <a:rPr sz="2100" spc="15" dirty="0">
                <a:latin typeface="Tahoma"/>
                <a:cs typeface="Tahoma"/>
              </a:rPr>
              <a:t>units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567679" y="5286247"/>
            <a:ext cx="1508759" cy="954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34152" y="5267959"/>
            <a:ext cx="1575816" cy="1036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572301" y="5288059"/>
            <a:ext cx="1336675" cy="786765"/>
          </a:xfrm>
          <a:prstGeom prst="rect">
            <a:avLst/>
          </a:prstGeom>
          <a:ln w="30638">
            <a:solidFill>
              <a:srgbClr val="CCCC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377825" marR="105410" indent="-265430">
              <a:lnSpc>
                <a:spcPct val="101899"/>
              </a:lnSpc>
              <a:spcBef>
                <a:spcPts val="380"/>
              </a:spcBef>
            </a:pPr>
            <a:r>
              <a:rPr sz="2100" spc="15" dirty="0">
                <a:latin typeface="Tahoma"/>
                <a:cs typeface="Tahoma"/>
              </a:rPr>
              <a:t>actua</a:t>
            </a:r>
            <a:r>
              <a:rPr sz="2100" spc="20" dirty="0">
                <a:latin typeface="Tahoma"/>
                <a:cs typeface="Tahoma"/>
              </a:rPr>
              <a:t>t</a:t>
            </a:r>
            <a:r>
              <a:rPr sz="2100" spc="15" dirty="0">
                <a:latin typeface="Tahoma"/>
                <a:cs typeface="Tahoma"/>
              </a:rPr>
              <a:t>io</a:t>
            </a:r>
            <a:r>
              <a:rPr sz="2100" spc="10" dirty="0">
                <a:latin typeface="Tahoma"/>
                <a:cs typeface="Tahoma"/>
              </a:rPr>
              <a:t>n  </a:t>
            </a:r>
            <a:r>
              <a:rPr sz="2100" spc="15" dirty="0">
                <a:latin typeface="Tahoma"/>
                <a:cs typeface="Tahoma"/>
              </a:rPr>
              <a:t>units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561071" y="4509007"/>
            <a:ext cx="1743455" cy="9570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27543" y="4490719"/>
            <a:ext cx="1810511" cy="10363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63820" y="4511877"/>
            <a:ext cx="1574800" cy="786765"/>
          </a:xfrm>
          <a:prstGeom prst="rect">
            <a:avLst/>
          </a:prstGeom>
          <a:ln w="30638">
            <a:solidFill>
              <a:srgbClr val="F8DA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97205" marR="106045" indent="-383540">
              <a:lnSpc>
                <a:spcPct val="101899"/>
              </a:lnSpc>
              <a:spcBef>
                <a:spcPts val="370"/>
              </a:spcBef>
            </a:pPr>
            <a:r>
              <a:rPr sz="2100" spc="10" dirty="0">
                <a:latin typeface="Tahoma"/>
                <a:cs typeface="Tahoma"/>
              </a:rPr>
              <a:t>s</a:t>
            </a:r>
            <a:r>
              <a:rPr sz="2100" spc="20" dirty="0">
                <a:latin typeface="Tahoma"/>
                <a:cs typeface="Tahoma"/>
              </a:rPr>
              <a:t>u</a:t>
            </a:r>
            <a:r>
              <a:rPr sz="2100" spc="10" dirty="0">
                <a:latin typeface="Tahoma"/>
                <a:cs typeface="Tahoma"/>
              </a:rPr>
              <a:t>p</a:t>
            </a:r>
            <a:r>
              <a:rPr sz="2100" spc="15" dirty="0">
                <a:latin typeface="Tahoma"/>
                <a:cs typeface="Tahoma"/>
              </a:rPr>
              <a:t>ervi</a:t>
            </a:r>
            <a:r>
              <a:rPr sz="2100" spc="10" dirty="0">
                <a:latin typeface="Tahoma"/>
                <a:cs typeface="Tahoma"/>
              </a:rPr>
              <a:t>s</a:t>
            </a:r>
            <a:r>
              <a:rPr sz="2100" spc="15" dirty="0">
                <a:latin typeface="Tahoma"/>
                <a:cs typeface="Tahoma"/>
              </a:rPr>
              <a:t>io</a:t>
            </a:r>
            <a:r>
              <a:rPr sz="2100" spc="10" dirty="0">
                <a:latin typeface="Tahoma"/>
                <a:cs typeface="Tahoma"/>
              </a:rPr>
              <a:t>n  </a:t>
            </a:r>
            <a:r>
              <a:rPr sz="2100" spc="15" dirty="0">
                <a:latin typeface="Tahoma"/>
                <a:cs typeface="Tahoma"/>
              </a:rPr>
              <a:t>units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757346" y="7000023"/>
            <a:ext cx="156210" cy="270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z="1600" i="1" spc="-50" dirty="0">
                <a:solidFill>
                  <a:srgbClr val="5F5F5F"/>
                </a:solidFill>
                <a:latin typeface="Tahoma"/>
                <a:cs typeface="Tahoma"/>
              </a:rPr>
              <a:t>2</a:t>
            </a:fld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5984" y="3164839"/>
            <a:ext cx="1161288" cy="560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1976" y="3131311"/>
            <a:ext cx="1173479" cy="710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64230" y="3151857"/>
            <a:ext cx="1021715" cy="422275"/>
          </a:xfrm>
          <a:prstGeom prst="rect">
            <a:avLst/>
          </a:prstGeom>
          <a:solidFill>
            <a:srgbClr val="F8DA00"/>
          </a:solidFill>
        </p:spPr>
        <p:txBody>
          <a:bodyPr vert="horz" wrap="square" lIns="0" tIns="5397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425"/>
              </a:spcBef>
            </a:pPr>
            <a:r>
              <a:rPr sz="2100" spc="20" dirty="0">
                <a:latin typeface="Tahoma"/>
                <a:cs typeface="Tahoma"/>
              </a:rPr>
              <a:t>k</a:t>
            </a:r>
            <a:r>
              <a:rPr sz="2100" spc="30" baseline="-19841" dirty="0">
                <a:latin typeface="Tahoma"/>
                <a:cs typeface="Tahoma"/>
              </a:rPr>
              <a:t>v </a:t>
            </a:r>
            <a:r>
              <a:rPr sz="2100" spc="25" dirty="0">
                <a:latin typeface="Tahoma"/>
                <a:cs typeface="Tahoma"/>
              </a:rPr>
              <a:t>=</a:t>
            </a:r>
            <a:r>
              <a:rPr sz="2100" spc="-5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k</a:t>
            </a:r>
            <a:r>
              <a:rPr sz="2100" spc="22" baseline="-19841" dirty="0">
                <a:latin typeface="Tahoma"/>
                <a:cs typeface="Tahoma"/>
              </a:rPr>
              <a:t>t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DC </a:t>
            </a:r>
            <a:r>
              <a:rPr spc="10" dirty="0"/>
              <a:t>electrical</a:t>
            </a:r>
            <a:r>
              <a:rPr spc="-15" dirty="0"/>
              <a:t> </a:t>
            </a:r>
            <a:r>
              <a:rPr spc="10" dirty="0"/>
              <a:t>motor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2100" spc="15" dirty="0"/>
              <a:t>mathematical model for </a:t>
            </a:r>
            <a:r>
              <a:rPr sz="2100" spc="20" dirty="0"/>
              <a:t>command </a:t>
            </a:r>
            <a:r>
              <a:rPr sz="2100" spc="15" dirty="0"/>
              <a:t>and</a:t>
            </a:r>
            <a:r>
              <a:rPr sz="2100" spc="60" dirty="0"/>
              <a:t> </a:t>
            </a:r>
            <a:r>
              <a:rPr sz="2100" spc="15" dirty="0"/>
              <a:t>control</a:t>
            </a:r>
            <a:endParaRPr sz="2100"/>
          </a:p>
        </p:txBody>
      </p:sp>
      <p:sp>
        <p:nvSpPr>
          <p:cNvPr id="8" name="object 8"/>
          <p:cNvSpPr/>
          <p:nvPr/>
        </p:nvSpPr>
        <p:spPr>
          <a:xfrm>
            <a:off x="1651000" y="1485391"/>
            <a:ext cx="2398776" cy="563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3944" y="1451863"/>
            <a:ext cx="2529839" cy="710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38627" y="1471832"/>
            <a:ext cx="2259330" cy="427355"/>
          </a:xfrm>
          <a:prstGeom prst="rect">
            <a:avLst/>
          </a:prstGeom>
          <a:solidFill>
            <a:srgbClr val="FFCF01"/>
          </a:solidFill>
        </p:spPr>
        <p:txBody>
          <a:bodyPr vert="horz" wrap="square" lIns="0" tIns="5461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430"/>
              </a:spcBef>
            </a:pPr>
            <a:r>
              <a:rPr sz="2100" spc="15" dirty="0">
                <a:latin typeface="Tahoma"/>
                <a:cs typeface="Tahoma"/>
              </a:rPr>
              <a:t>electrical</a:t>
            </a:r>
            <a:r>
              <a:rPr sz="2100" spc="-1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balance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43040" y="1470151"/>
            <a:ext cx="2679192" cy="566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79032" y="1436623"/>
            <a:ext cx="2807208" cy="7101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30614" y="1458215"/>
            <a:ext cx="2540000" cy="427355"/>
          </a:xfrm>
          <a:prstGeom prst="rect">
            <a:avLst/>
          </a:prstGeom>
          <a:solidFill>
            <a:srgbClr val="FFCF01"/>
          </a:solidFill>
        </p:spPr>
        <p:txBody>
          <a:bodyPr vert="horz" wrap="square" lIns="0" tIns="5270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415"/>
              </a:spcBef>
            </a:pPr>
            <a:r>
              <a:rPr sz="2100" spc="15" dirty="0">
                <a:latin typeface="Tahoma"/>
                <a:cs typeface="Tahoma"/>
              </a:rPr>
              <a:t>mechanical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balance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44172" y="2158491"/>
            <a:ext cx="3156585" cy="8756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Tahoma"/>
                <a:cs typeface="Tahoma"/>
              </a:rPr>
              <a:t>T</a:t>
            </a:r>
            <a:r>
              <a:rPr sz="2100" spc="30" baseline="-19841" dirty="0">
                <a:latin typeface="Tahoma"/>
                <a:cs typeface="Tahoma"/>
              </a:rPr>
              <a:t>m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15" dirty="0">
                <a:latin typeface="Tahoma"/>
                <a:cs typeface="Tahoma"/>
              </a:rPr>
              <a:t>(sI</a:t>
            </a:r>
            <a:r>
              <a:rPr sz="2100" spc="22" baseline="-19841" dirty="0">
                <a:latin typeface="Tahoma"/>
                <a:cs typeface="Tahoma"/>
              </a:rPr>
              <a:t>m </a:t>
            </a:r>
            <a:r>
              <a:rPr sz="2100" spc="25" dirty="0">
                <a:latin typeface="Tahoma"/>
                <a:cs typeface="Tahoma"/>
              </a:rPr>
              <a:t>+ </a:t>
            </a:r>
            <a:r>
              <a:rPr sz="2100" spc="15" dirty="0">
                <a:latin typeface="Tahoma"/>
                <a:cs typeface="Tahoma"/>
              </a:rPr>
              <a:t>F</a:t>
            </a:r>
            <a:r>
              <a:rPr sz="2100" spc="22" baseline="-19841" dirty="0">
                <a:latin typeface="Tahoma"/>
                <a:cs typeface="Tahoma"/>
              </a:rPr>
              <a:t>m</a:t>
            </a:r>
            <a:r>
              <a:rPr sz="2100" spc="15" dirty="0">
                <a:latin typeface="Tahoma"/>
                <a:cs typeface="Tahoma"/>
              </a:rPr>
              <a:t>) </a:t>
            </a:r>
            <a:r>
              <a:rPr sz="2100" spc="25" dirty="0">
                <a:latin typeface="Symbol"/>
                <a:cs typeface="Symbol"/>
              </a:rPr>
              <a:t>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2100" spc="25" dirty="0">
                <a:latin typeface="Tahoma"/>
                <a:cs typeface="Tahoma"/>
              </a:rPr>
              <a:t>+</a:t>
            </a:r>
            <a:r>
              <a:rPr sz="2100" spc="-420" dirty="0">
                <a:latin typeface="Tahoma"/>
                <a:cs typeface="Tahoma"/>
              </a:rPr>
              <a:t> </a:t>
            </a:r>
            <a:r>
              <a:rPr sz="2100" spc="10" dirty="0">
                <a:latin typeface="Tahoma"/>
                <a:cs typeface="Tahoma"/>
              </a:rPr>
              <a:t>T</a:t>
            </a:r>
            <a:r>
              <a:rPr sz="2100" spc="15" baseline="-19841" dirty="0">
                <a:latin typeface="Tahoma"/>
                <a:cs typeface="Tahoma"/>
              </a:rPr>
              <a:t>load</a:t>
            </a:r>
            <a:endParaRPr sz="2100" baseline="-19841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1605"/>
              </a:spcBef>
            </a:pPr>
            <a:r>
              <a:rPr sz="2100" spc="20" dirty="0">
                <a:latin typeface="Tahoma"/>
                <a:cs typeface="Tahoma"/>
              </a:rPr>
              <a:t>T</a:t>
            </a:r>
            <a:r>
              <a:rPr sz="2100" spc="30" baseline="-19841" dirty="0">
                <a:latin typeface="Tahoma"/>
                <a:cs typeface="Tahoma"/>
              </a:rPr>
              <a:t>m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15" dirty="0">
                <a:latin typeface="Tahoma"/>
                <a:cs typeface="Tahoma"/>
              </a:rPr>
              <a:t>k</a:t>
            </a:r>
            <a:r>
              <a:rPr sz="2100" spc="22" baseline="-19841" dirty="0">
                <a:latin typeface="Tahoma"/>
                <a:cs typeface="Tahoma"/>
              </a:rPr>
              <a:t>t</a:t>
            </a:r>
            <a:r>
              <a:rPr sz="2100" spc="-60" baseline="-19841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I</a:t>
            </a:r>
            <a:r>
              <a:rPr sz="2100" spc="7" baseline="-19841" dirty="0">
                <a:latin typeface="Tahoma"/>
                <a:cs typeface="Tahoma"/>
              </a:rPr>
              <a:t>a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59751" y="3127755"/>
            <a:ext cx="1632585" cy="5473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86385" marR="5080" indent="-274320">
              <a:lnSpc>
                <a:spcPct val="101200"/>
              </a:lnSpc>
              <a:spcBef>
                <a:spcPts val="80"/>
              </a:spcBef>
            </a:pPr>
            <a:r>
              <a:rPr sz="1700" dirty="0">
                <a:latin typeface="Tahoma"/>
                <a:cs typeface="Tahoma"/>
              </a:rPr>
              <a:t>(energy</a:t>
            </a:r>
            <a:r>
              <a:rPr sz="1700" spc="-5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balance,  </a:t>
            </a:r>
            <a:r>
              <a:rPr sz="1700" spc="-5" dirty="0">
                <a:latin typeface="Tahoma"/>
                <a:cs typeface="Tahoma"/>
              </a:rPr>
              <a:t>in </a:t>
            </a:r>
            <a:r>
              <a:rPr sz="1700" dirty="0">
                <a:latin typeface="Tahoma"/>
                <a:cs typeface="Tahoma"/>
              </a:rPr>
              <a:t>SI</a:t>
            </a:r>
            <a:r>
              <a:rPr sz="1700" spc="-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units!)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28851" y="4508474"/>
            <a:ext cx="0" cy="245110"/>
          </a:xfrm>
          <a:custGeom>
            <a:avLst/>
            <a:gdLst/>
            <a:ahLst/>
            <a:cxnLst/>
            <a:rect l="l" t="t" r="r" b="b"/>
            <a:pathLst>
              <a:path h="245110">
                <a:moveTo>
                  <a:pt x="0" y="0"/>
                </a:moveTo>
                <a:lnTo>
                  <a:pt x="0" y="245109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06296" y="4631029"/>
            <a:ext cx="245110" cy="0"/>
          </a:xfrm>
          <a:custGeom>
            <a:avLst/>
            <a:gdLst/>
            <a:ahLst/>
            <a:cxnLst/>
            <a:rect l="l" t="t" r="r" b="b"/>
            <a:pathLst>
              <a:path w="245110">
                <a:moveTo>
                  <a:pt x="0" y="0"/>
                </a:moveTo>
                <a:lnTo>
                  <a:pt x="245109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06296" y="4508474"/>
            <a:ext cx="245110" cy="245110"/>
          </a:xfrm>
          <a:custGeom>
            <a:avLst/>
            <a:gdLst/>
            <a:ahLst/>
            <a:cxnLst/>
            <a:rect l="l" t="t" r="r" b="b"/>
            <a:pathLst>
              <a:path w="245110" h="245110">
                <a:moveTo>
                  <a:pt x="0" y="122554"/>
                </a:moveTo>
                <a:lnTo>
                  <a:pt x="9630" y="74851"/>
                </a:lnTo>
                <a:lnTo>
                  <a:pt x="35895" y="35895"/>
                </a:lnTo>
                <a:lnTo>
                  <a:pt x="74851" y="9630"/>
                </a:lnTo>
                <a:lnTo>
                  <a:pt x="122554" y="0"/>
                </a:lnTo>
                <a:lnTo>
                  <a:pt x="170258" y="9630"/>
                </a:lnTo>
                <a:lnTo>
                  <a:pt x="209214" y="35895"/>
                </a:lnTo>
                <a:lnTo>
                  <a:pt x="235478" y="74851"/>
                </a:lnTo>
                <a:lnTo>
                  <a:pt x="245109" y="122554"/>
                </a:lnTo>
                <a:lnTo>
                  <a:pt x="235478" y="170258"/>
                </a:lnTo>
                <a:lnTo>
                  <a:pt x="209214" y="209214"/>
                </a:lnTo>
                <a:lnTo>
                  <a:pt x="170258" y="235478"/>
                </a:lnTo>
                <a:lnTo>
                  <a:pt x="122554" y="245109"/>
                </a:lnTo>
                <a:lnTo>
                  <a:pt x="74851" y="235478"/>
                </a:lnTo>
                <a:lnTo>
                  <a:pt x="35895" y="209214"/>
                </a:lnTo>
                <a:lnTo>
                  <a:pt x="9630" y="170258"/>
                </a:lnTo>
                <a:lnTo>
                  <a:pt x="0" y="122554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78221" y="4331450"/>
            <a:ext cx="612775" cy="599440"/>
          </a:xfrm>
          <a:custGeom>
            <a:avLst/>
            <a:gdLst/>
            <a:ahLst/>
            <a:cxnLst/>
            <a:rect l="l" t="t" r="r" b="b"/>
            <a:pathLst>
              <a:path w="612775" h="599439">
                <a:moveTo>
                  <a:pt x="0" y="0"/>
                </a:moveTo>
                <a:lnTo>
                  <a:pt x="612774" y="0"/>
                </a:lnTo>
                <a:lnTo>
                  <a:pt x="612774" y="599157"/>
                </a:lnTo>
                <a:lnTo>
                  <a:pt x="0" y="599157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99512" y="4317833"/>
            <a:ext cx="1049020" cy="626745"/>
          </a:xfrm>
          <a:custGeom>
            <a:avLst/>
            <a:gdLst/>
            <a:ahLst/>
            <a:cxnLst/>
            <a:rect l="l" t="t" r="r" b="b"/>
            <a:pathLst>
              <a:path w="1049020" h="626745">
                <a:moveTo>
                  <a:pt x="0" y="0"/>
                </a:moveTo>
                <a:lnTo>
                  <a:pt x="1048526" y="0"/>
                </a:lnTo>
                <a:lnTo>
                  <a:pt x="1048526" y="626392"/>
                </a:lnTo>
                <a:lnTo>
                  <a:pt x="0" y="626392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5493" y="4508474"/>
            <a:ext cx="0" cy="245110"/>
          </a:xfrm>
          <a:custGeom>
            <a:avLst/>
            <a:gdLst/>
            <a:ahLst/>
            <a:cxnLst/>
            <a:rect l="l" t="t" r="r" b="b"/>
            <a:pathLst>
              <a:path h="245110">
                <a:moveTo>
                  <a:pt x="0" y="0"/>
                </a:moveTo>
                <a:lnTo>
                  <a:pt x="0" y="245109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42937" y="4631029"/>
            <a:ext cx="245110" cy="0"/>
          </a:xfrm>
          <a:custGeom>
            <a:avLst/>
            <a:gdLst/>
            <a:ahLst/>
            <a:cxnLst/>
            <a:rect l="l" t="t" r="r" b="b"/>
            <a:pathLst>
              <a:path w="245110">
                <a:moveTo>
                  <a:pt x="0" y="0"/>
                </a:moveTo>
                <a:lnTo>
                  <a:pt x="245109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42937" y="4508474"/>
            <a:ext cx="245110" cy="245110"/>
          </a:xfrm>
          <a:custGeom>
            <a:avLst/>
            <a:gdLst/>
            <a:ahLst/>
            <a:cxnLst/>
            <a:rect l="l" t="t" r="r" b="b"/>
            <a:pathLst>
              <a:path w="245110" h="245110">
                <a:moveTo>
                  <a:pt x="0" y="122554"/>
                </a:moveTo>
                <a:lnTo>
                  <a:pt x="9630" y="74851"/>
                </a:lnTo>
                <a:lnTo>
                  <a:pt x="35895" y="35895"/>
                </a:lnTo>
                <a:lnTo>
                  <a:pt x="74851" y="9630"/>
                </a:lnTo>
                <a:lnTo>
                  <a:pt x="122554" y="0"/>
                </a:lnTo>
                <a:lnTo>
                  <a:pt x="170258" y="9630"/>
                </a:lnTo>
                <a:lnTo>
                  <a:pt x="209214" y="35895"/>
                </a:lnTo>
                <a:lnTo>
                  <a:pt x="235478" y="74851"/>
                </a:lnTo>
                <a:lnTo>
                  <a:pt x="245109" y="122554"/>
                </a:lnTo>
                <a:lnTo>
                  <a:pt x="235478" y="170258"/>
                </a:lnTo>
                <a:lnTo>
                  <a:pt x="209214" y="209214"/>
                </a:lnTo>
                <a:lnTo>
                  <a:pt x="170258" y="235478"/>
                </a:lnTo>
                <a:lnTo>
                  <a:pt x="122554" y="245109"/>
                </a:lnTo>
                <a:lnTo>
                  <a:pt x="74851" y="235478"/>
                </a:lnTo>
                <a:lnTo>
                  <a:pt x="35895" y="209214"/>
                </a:lnTo>
                <a:lnTo>
                  <a:pt x="9630" y="170258"/>
                </a:lnTo>
                <a:lnTo>
                  <a:pt x="0" y="122554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87627" y="4331450"/>
            <a:ext cx="612775" cy="599440"/>
          </a:xfrm>
          <a:custGeom>
            <a:avLst/>
            <a:gdLst/>
            <a:ahLst/>
            <a:cxnLst/>
            <a:rect l="l" t="t" r="r" b="b"/>
            <a:pathLst>
              <a:path w="612775" h="599439">
                <a:moveTo>
                  <a:pt x="0" y="0"/>
                </a:moveTo>
                <a:lnTo>
                  <a:pt x="612774" y="0"/>
                </a:lnTo>
                <a:lnTo>
                  <a:pt x="612774" y="599157"/>
                </a:lnTo>
                <a:lnTo>
                  <a:pt x="0" y="599157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27215" y="4331450"/>
            <a:ext cx="612775" cy="599440"/>
          </a:xfrm>
          <a:custGeom>
            <a:avLst/>
            <a:gdLst/>
            <a:ahLst/>
            <a:cxnLst/>
            <a:rect l="l" t="t" r="r" b="b"/>
            <a:pathLst>
              <a:path w="612775" h="599439">
                <a:moveTo>
                  <a:pt x="0" y="0"/>
                </a:moveTo>
                <a:lnTo>
                  <a:pt x="612774" y="0"/>
                </a:lnTo>
                <a:lnTo>
                  <a:pt x="612774" y="599157"/>
                </a:lnTo>
                <a:lnTo>
                  <a:pt x="0" y="599157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34469" y="4331450"/>
            <a:ext cx="612775" cy="599440"/>
          </a:xfrm>
          <a:custGeom>
            <a:avLst/>
            <a:gdLst/>
            <a:ahLst/>
            <a:cxnLst/>
            <a:rect l="l" t="t" r="r" b="b"/>
            <a:pathLst>
              <a:path w="612775" h="599439">
                <a:moveTo>
                  <a:pt x="0" y="0"/>
                </a:moveTo>
                <a:lnTo>
                  <a:pt x="612774" y="0"/>
                </a:lnTo>
                <a:lnTo>
                  <a:pt x="612774" y="599157"/>
                </a:lnTo>
                <a:lnTo>
                  <a:pt x="0" y="599157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242142" y="4331450"/>
            <a:ext cx="612775" cy="599440"/>
          </a:xfrm>
          <a:custGeom>
            <a:avLst/>
            <a:gdLst/>
            <a:ahLst/>
            <a:cxnLst/>
            <a:rect l="l" t="t" r="r" b="b"/>
            <a:pathLst>
              <a:path w="612775" h="599439">
                <a:moveTo>
                  <a:pt x="0" y="0"/>
                </a:moveTo>
                <a:lnTo>
                  <a:pt x="612774" y="0"/>
                </a:lnTo>
                <a:lnTo>
                  <a:pt x="612774" y="599157"/>
                </a:lnTo>
                <a:lnTo>
                  <a:pt x="0" y="599157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34890" y="4508474"/>
            <a:ext cx="0" cy="245110"/>
          </a:xfrm>
          <a:custGeom>
            <a:avLst/>
            <a:gdLst/>
            <a:ahLst/>
            <a:cxnLst/>
            <a:rect l="l" t="t" r="r" b="b"/>
            <a:pathLst>
              <a:path h="245110">
                <a:moveTo>
                  <a:pt x="0" y="0"/>
                </a:moveTo>
                <a:lnTo>
                  <a:pt x="0" y="245109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12334" y="4631029"/>
            <a:ext cx="245110" cy="0"/>
          </a:xfrm>
          <a:custGeom>
            <a:avLst/>
            <a:gdLst/>
            <a:ahLst/>
            <a:cxnLst/>
            <a:rect l="l" t="t" r="r" b="b"/>
            <a:pathLst>
              <a:path w="245109">
                <a:moveTo>
                  <a:pt x="0" y="0"/>
                </a:moveTo>
                <a:lnTo>
                  <a:pt x="245109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12334" y="4508474"/>
            <a:ext cx="245110" cy="245110"/>
          </a:xfrm>
          <a:custGeom>
            <a:avLst/>
            <a:gdLst/>
            <a:ahLst/>
            <a:cxnLst/>
            <a:rect l="l" t="t" r="r" b="b"/>
            <a:pathLst>
              <a:path w="245109" h="245110">
                <a:moveTo>
                  <a:pt x="0" y="122554"/>
                </a:moveTo>
                <a:lnTo>
                  <a:pt x="9630" y="74851"/>
                </a:lnTo>
                <a:lnTo>
                  <a:pt x="35895" y="35895"/>
                </a:lnTo>
                <a:lnTo>
                  <a:pt x="74851" y="9630"/>
                </a:lnTo>
                <a:lnTo>
                  <a:pt x="122554" y="0"/>
                </a:lnTo>
                <a:lnTo>
                  <a:pt x="170258" y="9630"/>
                </a:lnTo>
                <a:lnTo>
                  <a:pt x="209214" y="35895"/>
                </a:lnTo>
                <a:lnTo>
                  <a:pt x="235478" y="74851"/>
                </a:lnTo>
                <a:lnTo>
                  <a:pt x="245109" y="122554"/>
                </a:lnTo>
                <a:lnTo>
                  <a:pt x="235478" y="170258"/>
                </a:lnTo>
                <a:lnTo>
                  <a:pt x="209214" y="209214"/>
                </a:lnTo>
                <a:lnTo>
                  <a:pt x="170258" y="235478"/>
                </a:lnTo>
                <a:lnTo>
                  <a:pt x="122554" y="245109"/>
                </a:lnTo>
                <a:lnTo>
                  <a:pt x="74851" y="235478"/>
                </a:lnTo>
                <a:lnTo>
                  <a:pt x="35895" y="209214"/>
                </a:lnTo>
                <a:lnTo>
                  <a:pt x="9630" y="170258"/>
                </a:lnTo>
                <a:lnTo>
                  <a:pt x="0" y="122554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56929" y="4590178"/>
            <a:ext cx="449580" cy="81915"/>
          </a:xfrm>
          <a:custGeom>
            <a:avLst/>
            <a:gdLst/>
            <a:ahLst/>
            <a:cxnLst/>
            <a:rect l="l" t="t" r="r" b="b"/>
            <a:pathLst>
              <a:path w="449580" h="81914">
                <a:moveTo>
                  <a:pt x="367665" y="35745"/>
                </a:moveTo>
                <a:lnTo>
                  <a:pt x="367665" y="81702"/>
                </a:lnTo>
                <a:lnTo>
                  <a:pt x="439156" y="45957"/>
                </a:lnTo>
                <a:lnTo>
                  <a:pt x="381281" y="45957"/>
                </a:lnTo>
                <a:lnTo>
                  <a:pt x="381281" y="35745"/>
                </a:lnTo>
                <a:lnTo>
                  <a:pt x="367665" y="35745"/>
                </a:lnTo>
                <a:close/>
              </a:path>
              <a:path w="449580" h="81914">
                <a:moveTo>
                  <a:pt x="0" y="35744"/>
                </a:moveTo>
                <a:lnTo>
                  <a:pt x="0" y="45957"/>
                </a:lnTo>
                <a:lnTo>
                  <a:pt x="367665" y="45957"/>
                </a:lnTo>
                <a:lnTo>
                  <a:pt x="367665" y="35745"/>
                </a:lnTo>
                <a:lnTo>
                  <a:pt x="0" y="35744"/>
                </a:lnTo>
                <a:close/>
              </a:path>
              <a:path w="449580" h="81914">
                <a:moveTo>
                  <a:pt x="367665" y="0"/>
                </a:moveTo>
                <a:lnTo>
                  <a:pt x="367665" y="35745"/>
                </a:lnTo>
                <a:lnTo>
                  <a:pt x="381281" y="35745"/>
                </a:lnTo>
                <a:lnTo>
                  <a:pt x="381281" y="45957"/>
                </a:lnTo>
                <a:lnTo>
                  <a:pt x="439156" y="45957"/>
                </a:lnTo>
                <a:lnTo>
                  <a:pt x="449367" y="40852"/>
                </a:lnTo>
                <a:lnTo>
                  <a:pt x="3676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51406" y="4590178"/>
            <a:ext cx="327025" cy="81915"/>
          </a:xfrm>
          <a:custGeom>
            <a:avLst/>
            <a:gdLst/>
            <a:ahLst/>
            <a:cxnLst/>
            <a:rect l="l" t="t" r="r" b="b"/>
            <a:pathLst>
              <a:path w="327025" h="81914">
                <a:moveTo>
                  <a:pt x="245110" y="35745"/>
                </a:moveTo>
                <a:lnTo>
                  <a:pt x="245110" y="81702"/>
                </a:lnTo>
                <a:lnTo>
                  <a:pt x="316603" y="45957"/>
                </a:lnTo>
                <a:lnTo>
                  <a:pt x="258726" y="45957"/>
                </a:lnTo>
                <a:lnTo>
                  <a:pt x="258726" y="35745"/>
                </a:lnTo>
                <a:lnTo>
                  <a:pt x="245110" y="35745"/>
                </a:lnTo>
                <a:close/>
              </a:path>
              <a:path w="327025" h="81914">
                <a:moveTo>
                  <a:pt x="0" y="35744"/>
                </a:moveTo>
                <a:lnTo>
                  <a:pt x="0" y="45957"/>
                </a:lnTo>
                <a:lnTo>
                  <a:pt x="245110" y="45957"/>
                </a:lnTo>
                <a:lnTo>
                  <a:pt x="245110" y="35745"/>
                </a:lnTo>
                <a:lnTo>
                  <a:pt x="0" y="35744"/>
                </a:lnTo>
                <a:close/>
              </a:path>
              <a:path w="327025" h="81914">
                <a:moveTo>
                  <a:pt x="245110" y="0"/>
                </a:moveTo>
                <a:lnTo>
                  <a:pt x="245110" y="35745"/>
                </a:lnTo>
                <a:lnTo>
                  <a:pt x="258726" y="35745"/>
                </a:lnTo>
                <a:lnTo>
                  <a:pt x="258726" y="45957"/>
                </a:lnTo>
                <a:lnTo>
                  <a:pt x="316603" y="45957"/>
                </a:lnTo>
                <a:lnTo>
                  <a:pt x="326814" y="40852"/>
                </a:lnTo>
                <a:lnTo>
                  <a:pt x="2451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90974" y="4591538"/>
            <a:ext cx="408940" cy="81915"/>
          </a:xfrm>
          <a:custGeom>
            <a:avLst/>
            <a:gdLst/>
            <a:ahLst/>
            <a:cxnLst/>
            <a:rect l="l" t="t" r="r" b="b"/>
            <a:pathLst>
              <a:path w="408939" h="81914">
                <a:moveTo>
                  <a:pt x="327004" y="0"/>
                </a:moveTo>
                <a:lnTo>
                  <a:pt x="326855" y="35744"/>
                </a:lnTo>
                <a:lnTo>
                  <a:pt x="340473" y="35801"/>
                </a:lnTo>
                <a:lnTo>
                  <a:pt x="340431" y="46014"/>
                </a:lnTo>
                <a:lnTo>
                  <a:pt x="326812" y="46014"/>
                </a:lnTo>
                <a:lnTo>
                  <a:pt x="326664" y="81702"/>
                </a:lnTo>
                <a:lnTo>
                  <a:pt x="398791" y="46014"/>
                </a:lnTo>
                <a:lnTo>
                  <a:pt x="340431" y="46014"/>
                </a:lnTo>
                <a:lnTo>
                  <a:pt x="398906" y="45957"/>
                </a:lnTo>
                <a:lnTo>
                  <a:pt x="408537" y="41192"/>
                </a:lnTo>
                <a:lnTo>
                  <a:pt x="327004" y="0"/>
                </a:lnTo>
                <a:close/>
              </a:path>
              <a:path w="408939" h="81914">
                <a:moveTo>
                  <a:pt x="326855" y="35744"/>
                </a:moveTo>
                <a:lnTo>
                  <a:pt x="326813" y="45957"/>
                </a:lnTo>
                <a:lnTo>
                  <a:pt x="340431" y="46014"/>
                </a:lnTo>
                <a:lnTo>
                  <a:pt x="340473" y="35801"/>
                </a:lnTo>
                <a:lnTo>
                  <a:pt x="326855" y="35744"/>
                </a:lnTo>
                <a:close/>
              </a:path>
              <a:path w="408939" h="81914">
                <a:moveTo>
                  <a:pt x="41" y="34383"/>
                </a:moveTo>
                <a:lnTo>
                  <a:pt x="0" y="44596"/>
                </a:lnTo>
                <a:lnTo>
                  <a:pt x="326813" y="45957"/>
                </a:lnTo>
                <a:lnTo>
                  <a:pt x="326855" y="35744"/>
                </a:lnTo>
                <a:lnTo>
                  <a:pt x="41" y="3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48016" y="4591527"/>
            <a:ext cx="394970" cy="81915"/>
          </a:xfrm>
          <a:custGeom>
            <a:avLst/>
            <a:gdLst/>
            <a:ahLst/>
            <a:cxnLst/>
            <a:rect l="l" t="t" r="r" b="b"/>
            <a:pathLst>
              <a:path w="394970" h="81914">
                <a:moveTo>
                  <a:pt x="313395" y="0"/>
                </a:moveTo>
                <a:lnTo>
                  <a:pt x="313240" y="35745"/>
                </a:lnTo>
                <a:lnTo>
                  <a:pt x="326858" y="35803"/>
                </a:lnTo>
                <a:lnTo>
                  <a:pt x="326814" y="46015"/>
                </a:lnTo>
                <a:lnTo>
                  <a:pt x="313196" y="46015"/>
                </a:lnTo>
                <a:lnTo>
                  <a:pt x="313042" y="81702"/>
                </a:lnTo>
                <a:lnTo>
                  <a:pt x="385192" y="46015"/>
                </a:lnTo>
                <a:lnTo>
                  <a:pt x="326814" y="46015"/>
                </a:lnTo>
                <a:lnTo>
                  <a:pt x="385311" y="45957"/>
                </a:lnTo>
                <a:lnTo>
                  <a:pt x="394921" y="41203"/>
                </a:lnTo>
                <a:lnTo>
                  <a:pt x="313395" y="0"/>
                </a:lnTo>
                <a:close/>
              </a:path>
              <a:path w="394970" h="81914">
                <a:moveTo>
                  <a:pt x="313240" y="35745"/>
                </a:moveTo>
                <a:lnTo>
                  <a:pt x="313196" y="45957"/>
                </a:lnTo>
                <a:lnTo>
                  <a:pt x="326814" y="46015"/>
                </a:lnTo>
                <a:lnTo>
                  <a:pt x="326858" y="35803"/>
                </a:lnTo>
                <a:lnTo>
                  <a:pt x="313240" y="35745"/>
                </a:lnTo>
                <a:close/>
              </a:path>
              <a:path w="394970" h="81914">
                <a:moveTo>
                  <a:pt x="44" y="34395"/>
                </a:moveTo>
                <a:lnTo>
                  <a:pt x="0" y="44607"/>
                </a:lnTo>
                <a:lnTo>
                  <a:pt x="313196" y="45957"/>
                </a:lnTo>
                <a:lnTo>
                  <a:pt x="313240" y="35745"/>
                </a:lnTo>
                <a:lnTo>
                  <a:pt x="44" y="34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88048" y="4590178"/>
            <a:ext cx="299720" cy="81915"/>
          </a:xfrm>
          <a:custGeom>
            <a:avLst/>
            <a:gdLst/>
            <a:ahLst/>
            <a:cxnLst/>
            <a:rect l="l" t="t" r="r" b="b"/>
            <a:pathLst>
              <a:path w="299720" h="81914">
                <a:moveTo>
                  <a:pt x="217874" y="35745"/>
                </a:moveTo>
                <a:lnTo>
                  <a:pt x="217874" y="81702"/>
                </a:lnTo>
                <a:lnTo>
                  <a:pt x="289367" y="45957"/>
                </a:lnTo>
                <a:lnTo>
                  <a:pt x="231491" y="45957"/>
                </a:lnTo>
                <a:lnTo>
                  <a:pt x="231493" y="35745"/>
                </a:lnTo>
                <a:lnTo>
                  <a:pt x="217874" y="35745"/>
                </a:lnTo>
                <a:close/>
              </a:path>
              <a:path w="299720" h="81914">
                <a:moveTo>
                  <a:pt x="0" y="35744"/>
                </a:moveTo>
                <a:lnTo>
                  <a:pt x="0" y="45957"/>
                </a:lnTo>
                <a:lnTo>
                  <a:pt x="217874" y="45957"/>
                </a:lnTo>
                <a:lnTo>
                  <a:pt x="217874" y="35745"/>
                </a:lnTo>
                <a:lnTo>
                  <a:pt x="0" y="35744"/>
                </a:lnTo>
                <a:close/>
              </a:path>
              <a:path w="299720" h="81914">
                <a:moveTo>
                  <a:pt x="217874" y="0"/>
                </a:moveTo>
                <a:lnTo>
                  <a:pt x="217874" y="35745"/>
                </a:lnTo>
                <a:lnTo>
                  <a:pt x="231493" y="35745"/>
                </a:lnTo>
                <a:lnTo>
                  <a:pt x="231491" y="45957"/>
                </a:lnTo>
                <a:lnTo>
                  <a:pt x="289367" y="45957"/>
                </a:lnTo>
                <a:lnTo>
                  <a:pt x="299579" y="40852"/>
                </a:lnTo>
                <a:lnTo>
                  <a:pt x="21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00401" y="4590178"/>
            <a:ext cx="327025" cy="81915"/>
          </a:xfrm>
          <a:custGeom>
            <a:avLst/>
            <a:gdLst/>
            <a:ahLst/>
            <a:cxnLst/>
            <a:rect l="l" t="t" r="r" b="b"/>
            <a:pathLst>
              <a:path w="327025" h="81914">
                <a:moveTo>
                  <a:pt x="245110" y="35745"/>
                </a:moveTo>
                <a:lnTo>
                  <a:pt x="245110" y="81702"/>
                </a:lnTo>
                <a:lnTo>
                  <a:pt x="316601" y="45957"/>
                </a:lnTo>
                <a:lnTo>
                  <a:pt x="258726" y="45957"/>
                </a:lnTo>
                <a:lnTo>
                  <a:pt x="258726" y="35745"/>
                </a:lnTo>
                <a:lnTo>
                  <a:pt x="245110" y="35745"/>
                </a:lnTo>
                <a:close/>
              </a:path>
              <a:path w="327025" h="81914">
                <a:moveTo>
                  <a:pt x="0" y="35744"/>
                </a:moveTo>
                <a:lnTo>
                  <a:pt x="0" y="45957"/>
                </a:lnTo>
                <a:lnTo>
                  <a:pt x="245110" y="45957"/>
                </a:lnTo>
                <a:lnTo>
                  <a:pt x="245110" y="35745"/>
                </a:lnTo>
                <a:lnTo>
                  <a:pt x="0" y="35744"/>
                </a:lnTo>
                <a:close/>
              </a:path>
              <a:path w="327025" h="81914">
                <a:moveTo>
                  <a:pt x="245110" y="0"/>
                </a:moveTo>
                <a:lnTo>
                  <a:pt x="245110" y="35745"/>
                </a:lnTo>
                <a:lnTo>
                  <a:pt x="258726" y="35745"/>
                </a:lnTo>
                <a:lnTo>
                  <a:pt x="258726" y="45957"/>
                </a:lnTo>
                <a:lnTo>
                  <a:pt x="316601" y="45957"/>
                </a:lnTo>
                <a:lnTo>
                  <a:pt x="326812" y="40852"/>
                </a:lnTo>
                <a:lnTo>
                  <a:pt x="2451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39990" y="4590178"/>
            <a:ext cx="272415" cy="81915"/>
          </a:xfrm>
          <a:custGeom>
            <a:avLst/>
            <a:gdLst/>
            <a:ahLst/>
            <a:cxnLst/>
            <a:rect l="l" t="t" r="r" b="b"/>
            <a:pathLst>
              <a:path w="272415" h="81914">
                <a:moveTo>
                  <a:pt x="190640" y="0"/>
                </a:moveTo>
                <a:lnTo>
                  <a:pt x="190640" y="81702"/>
                </a:lnTo>
                <a:lnTo>
                  <a:pt x="262132" y="45957"/>
                </a:lnTo>
                <a:lnTo>
                  <a:pt x="204257" y="45957"/>
                </a:lnTo>
                <a:lnTo>
                  <a:pt x="204257" y="35744"/>
                </a:lnTo>
                <a:lnTo>
                  <a:pt x="262128" y="35744"/>
                </a:lnTo>
                <a:lnTo>
                  <a:pt x="190640" y="0"/>
                </a:lnTo>
                <a:close/>
              </a:path>
              <a:path w="272415" h="81914">
                <a:moveTo>
                  <a:pt x="190640" y="35744"/>
                </a:moveTo>
                <a:lnTo>
                  <a:pt x="0" y="35744"/>
                </a:lnTo>
                <a:lnTo>
                  <a:pt x="0" y="45957"/>
                </a:lnTo>
                <a:lnTo>
                  <a:pt x="190640" y="45957"/>
                </a:lnTo>
                <a:lnTo>
                  <a:pt x="190640" y="35744"/>
                </a:lnTo>
                <a:close/>
              </a:path>
              <a:path w="272415" h="81914">
                <a:moveTo>
                  <a:pt x="262128" y="35744"/>
                </a:moveTo>
                <a:lnTo>
                  <a:pt x="204257" y="35744"/>
                </a:lnTo>
                <a:lnTo>
                  <a:pt x="204257" y="45957"/>
                </a:lnTo>
                <a:lnTo>
                  <a:pt x="262132" y="45957"/>
                </a:lnTo>
                <a:lnTo>
                  <a:pt x="272343" y="40852"/>
                </a:lnTo>
                <a:lnTo>
                  <a:pt x="262128" y="35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57443" y="4590177"/>
            <a:ext cx="177024" cy="817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47242" y="4590178"/>
            <a:ext cx="394970" cy="81915"/>
          </a:xfrm>
          <a:custGeom>
            <a:avLst/>
            <a:gdLst/>
            <a:ahLst/>
            <a:cxnLst/>
            <a:rect l="l" t="t" r="r" b="b"/>
            <a:pathLst>
              <a:path w="394970" h="81914">
                <a:moveTo>
                  <a:pt x="313195" y="35745"/>
                </a:moveTo>
                <a:lnTo>
                  <a:pt x="313195" y="81702"/>
                </a:lnTo>
                <a:lnTo>
                  <a:pt x="384689" y="45957"/>
                </a:lnTo>
                <a:lnTo>
                  <a:pt x="326814" y="45957"/>
                </a:lnTo>
                <a:lnTo>
                  <a:pt x="326814" y="35745"/>
                </a:lnTo>
                <a:lnTo>
                  <a:pt x="313195" y="35745"/>
                </a:lnTo>
                <a:close/>
              </a:path>
              <a:path w="394970" h="81914">
                <a:moveTo>
                  <a:pt x="0" y="35744"/>
                </a:moveTo>
                <a:lnTo>
                  <a:pt x="0" y="45957"/>
                </a:lnTo>
                <a:lnTo>
                  <a:pt x="313195" y="45957"/>
                </a:lnTo>
                <a:lnTo>
                  <a:pt x="313195" y="35745"/>
                </a:lnTo>
                <a:lnTo>
                  <a:pt x="0" y="35744"/>
                </a:lnTo>
                <a:close/>
              </a:path>
              <a:path w="394970" h="81914">
                <a:moveTo>
                  <a:pt x="313195" y="0"/>
                </a:moveTo>
                <a:lnTo>
                  <a:pt x="313195" y="35745"/>
                </a:lnTo>
                <a:lnTo>
                  <a:pt x="326814" y="35745"/>
                </a:lnTo>
                <a:lnTo>
                  <a:pt x="326814" y="45957"/>
                </a:lnTo>
                <a:lnTo>
                  <a:pt x="384689" y="45957"/>
                </a:lnTo>
                <a:lnTo>
                  <a:pt x="394900" y="40852"/>
                </a:lnTo>
                <a:lnTo>
                  <a:pt x="313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48086" y="5325507"/>
            <a:ext cx="612775" cy="599440"/>
          </a:xfrm>
          <a:custGeom>
            <a:avLst/>
            <a:gdLst/>
            <a:ahLst/>
            <a:cxnLst/>
            <a:rect l="l" t="t" r="r" b="b"/>
            <a:pathLst>
              <a:path w="612775" h="599439">
                <a:moveTo>
                  <a:pt x="0" y="0"/>
                </a:moveTo>
                <a:lnTo>
                  <a:pt x="612774" y="0"/>
                </a:lnTo>
                <a:lnTo>
                  <a:pt x="612774" y="599157"/>
                </a:lnTo>
                <a:lnTo>
                  <a:pt x="0" y="599157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47242" y="4625922"/>
            <a:ext cx="182245" cy="1040130"/>
          </a:xfrm>
          <a:custGeom>
            <a:avLst/>
            <a:gdLst/>
            <a:ahLst/>
            <a:cxnLst/>
            <a:rect l="l" t="t" r="r" b="b"/>
            <a:pathLst>
              <a:path w="182245" h="1040129">
                <a:moveTo>
                  <a:pt x="95321" y="958311"/>
                </a:moveTo>
                <a:lnTo>
                  <a:pt x="13616" y="999163"/>
                </a:lnTo>
                <a:lnTo>
                  <a:pt x="95321" y="1040015"/>
                </a:lnTo>
                <a:lnTo>
                  <a:pt x="95321" y="1004270"/>
                </a:lnTo>
                <a:lnTo>
                  <a:pt x="81704" y="1004270"/>
                </a:lnTo>
                <a:lnTo>
                  <a:pt x="81704" y="994056"/>
                </a:lnTo>
                <a:lnTo>
                  <a:pt x="95321" y="994056"/>
                </a:lnTo>
                <a:lnTo>
                  <a:pt x="95321" y="958311"/>
                </a:lnTo>
                <a:close/>
              </a:path>
              <a:path w="182245" h="1040129">
                <a:moveTo>
                  <a:pt x="95321" y="994056"/>
                </a:moveTo>
                <a:lnTo>
                  <a:pt x="81704" y="994056"/>
                </a:lnTo>
                <a:lnTo>
                  <a:pt x="81704" y="1004270"/>
                </a:lnTo>
                <a:lnTo>
                  <a:pt x="95321" y="1004270"/>
                </a:lnTo>
                <a:lnTo>
                  <a:pt x="95321" y="994056"/>
                </a:lnTo>
                <a:close/>
              </a:path>
              <a:path w="182245" h="1040129">
                <a:moveTo>
                  <a:pt x="171917" y="994056"/>
                </a:moveTo>
                <a:lnTo>
                  <a:pt x="95321" y="994056"/>
                </a:lnTo>
                <a:lnTo>
                  <a:pt x="95321" y="1004270"/>
                </a:lnTo>
                <a:lnTo>
                  <a:pt x="182130" y="1004270"/>
                </a:lnTo>
                <a:lnTo>
                  <a:pt x="182130" y="999163"/>
                </a:lnTo>
                <a:lnTo>
                  <a:pt x="171917" y="999163"/>
                </a:lnTo>
                <a:lnTo>
                  <a:pt x="171917" y="994056"/>
                </a:lnTo>
                <a:close/>
              </a:path>
              <a:path w="182245" h="1040129">
                <a:moveTo>
                  <a:pt x="171917" y="5106"/>
                </a:moveTo>
                <a:lnTo>
                  <a:pt x="171917" y="999163"/>
                </a:lnTo>
                <a:lnTo>
                  <a:pt x="177024" y="994056"/>
                </a:lnTo>
                <a:lnTo>
                  <a:pt x="182130" y="994056"/>
                </a:lnTo>
                <a:lnTo>
                  <a:pt x="182130" y="10213"/>
                </a:lnTo>
                <a:lnTo>
                  <a:pt x="177024" y="10213"/>
                </a:lnTo>
                <a:lnTo>
                  <a:pt x="171917" y="5106"/>
                </a:lnTo>
                <a:close/>
              </a:path>
              <a:path w="182245" h="1040129">
                <a:moveTo>
                  <a:pt x="182130" y="994056"/>
                </a:moveTo>
                <a:lnTo>
                  <a:pt x="177024" y="994056"/>
                </a:lnTo>
                <a:lnTo>
                  <a:pt x="171917" y="999163"/>
                </a:lnTo>
                <a:lnTo>
                  <a:pt x="182130" y="999163"/>
                </a:lnTo>
                <a:lnTo>
                  <a:pt x="182130" y="994056"/>
                </a:lnTo>
                <a:close/>
              </a:path>
              <a:path w="182245" h="1040129">
                <a:moveTo>
                  <a:pt x="182130" y="0"/>
                </a:moveTo>
                <a:lnTo>
                  <a:pt x="0" y="0"/>
                </a:lnTo>
                <a:lnTo>
                  <a:pt x="0" y="10213"/>
                </a:lnTo>
                <a:lnTo>
                  <a:pt x="171917" y="10213"/>
                </a:lnTo>
                <a:lnTo>
                  <a:pt x="171917" y="5106"/>
                </a:lnTo>
                <a:lnTo>
                  <a:pt x="182130" y="5106"/>
                </a:lnTo>
                <a:lnTo>
                  <a:pt x="182130" y="0"/>
                </a:lnTo>
                <a:close/>
              </a:path>
              <a:path w="182245" h="1040129">
                <a:moveTo>
                  <a:pt x="182130" y="5106"/>
                </a:moveTo>
                <a:lnTo>
                  <a:pt x="171917" y="5106"/>
                </a:lnTo>
                <a:lnTo>
                  <a:pt x="177024" y="10213"/>
                </a:lnTo>
                <a:lnTo>
                  <a:pt x="182130" y="10213"/>
                </a:lnTo>
                <a:lnTo>
                  <a:pt x="182130" y="5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94038" y="4753584"/>
            <a:ext cx="354330" cy="876935"/>
          </a:xfrm>
          <a:custGeom>
            <a:avLst/>
            <a:gdLst/>
            <a:ahLst/>
            <a:cxnLst/>
            <a:rect l="l" t="t" r="r" b="b"/>
            <a:pathLst>
              <a:path w="354329" h="876935">
                <a:moveTo>
                  <a:pt x="45957" y="68085"/>
                </a:moveTo>
                <a:lnTo>
                  <a:pt x="35745" y="68085"/>
                </a:lnTo>
                <a:lnTo>
                  <a:pt x="35745" y="876608"/>
                </a:lnTo>
                <a:lnTo>
                  <a:pt x="354048" y="876608"/>
                </a:lnTo>
                <a:lnTo>
                  <a:pt x="354048" y="871501"/>
                </a:lnTo>
                <a:lnTo>
                  <a:pt x="45957" y="871501"/>
                </a:lnTo>
                <a:lnTo>
                  <a:pt x="40852" y="866395"/>
                </a:lnTo>
                <a:lnTo>
                  <a:pt x="45957" y="866395"/>
                </a:lnTo>
                <a:lnTo>
                  <a:pt x="45957" y="68085"/>
                </a:lnTo>
                <a:close/>
              </a:path>
              <a:path w="354329" h="876935">
                <a:moveTo>
                  <a:pt x="45957" y="866395"/>
                </a:moveTo>
                <a:lnTo>
                  <a:pt x="40852" y="866395"/>
                </a:lnTo>
                <a:lnTo>
                  <a:pt x="45957" y="871501"/>
                </a:lnTo>
                <a:lnTo>
                  <a:pt x="45957" y="866395"/>
                </a:lnTo>
                <a:close/>
              </a:path>
              <a:path w="354329" h="876935">
                <a:moveTo>
                  <a:pt x="354048" y="866395"/>
                </a:moveTo>
                <a:lnTo>
                  <a:pt x="45957" y="866395"/>
                </a:lnTo>
                <a:lnTo>
                  <a:pt x="45957" y="871501"/>
                </a:lnTo>
                <a:lnTo>
                  <a:pt x="354048" y="871501"/>
                </a:lnTo>
                <a:lnTo>
                  <a:pt x="354048" y="866395"/>
                </a:lnTo>
                <a:close/>
              </a:path>
              <a:path w="354329" h="876935">
                <a:moveTo>
                  <a:pt x="40852" y="0"/>
                </a:moveTo>
                <a:lnTo>
                  <a:pt x="0" y="81702"/>
                </a:lnTo>
                <a:lnTo>
                  <a:pt x="35745" y="81702"/>
                </a:lnTo>
                <a:lnTo>
                  <a:pt x="35745" y="68085"/>
                </a:lnTo>
                <a:lnTo>
                  <a:pt x="74894" y="68085"/>
                </a:lnTo>
                <a:lnTo>
                  <a:pt x="40852" y="0"/>
                </a:lnTo>
                <a:close/>
              </a:path>
              <a:path w="354329" h="876935">
                <a:moveTo>
                  <a:pt x="74894" y="68085"/>
                </a:moveTo>
                <a:lnTo>
                  <a:pt x="45957" y="68085"/>
                </a:lnTo>
                <a:lnTo>
                  <a:pt x="45957" y="81702"/>
                </a:lnTo>
                <a:lnTo>
                  <a:pt x="81702" y="81702"/>
                </a:lnTo>
                <a:lnTo>
                  <a:pt x="74894" y="68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28477" y="5284654"/>
            <a:ext cx="612775" cy="599440"/>
          </a:xfrm>
          <a:custGeom>
            <a:avLst/>
            <a:gdLst/>
            <a:ahLst/>
            <a:cxnLst/>
            <a:rect l="l" t="t" r="r" b="b"/>
            <a:pathLst>
              <a:path w="612775" h="599439">
                <a:moveTo>
                  <a:pt x="0" y="0"/>
                </a:moveTo>
                <a:lnTo>
                  <a:pt x="612774" y="0"/>
                </a:lnTo>
                <a:lnTo>
                  <a:pt x="612774" y="599157"/>
                </a:lnTo>
                <a:lnTo>
                  <a:pt x="0" y="599157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00401" y="4625922"/>
            <a:ext cx="168910" cy="999490"/>
          </a:xfrm>
          <a:custGeom>
            <a:avLst/>
            <a:gdLst/>
            <a:ahLst/>
            <a:cxnLst/>
            <a:rect l="l" t="t" r="r" b="b"/>
            <a:pathLst>
              <a:path w="168909" h="999489">
                <a:moveTo>
                  <a:pt x="122555" y="917460"/>
                </a:moveTo>
                <a:lnTo>
                  <a:pt x="40850" y="958311"/>
                </a:lnTo>
                <a:lnTo>
                  <a:pt x="122555" y="999163"/>
                </a:lnTo>
                <a:lnTo>
                  <a:pt x="122555" y="963418"/>
                </a:lnTo>
                <a:lnTo>
                  <a:pt x="108936" y="963418"/>
                </a:lnTo>
                <a:lnTo>
                  <a:pt x="108936" y="953204"/>
                </a:lnTo>
                <a:lnTo>
                  <a:pt x="122555" y="953204"/>
                </a:lnTo>
                <a:lnTo>
                  <a:pt x="122555" y="917460"/>
                </a:lnTo>
                <a:close/>
              </a:path>
              <a:path w="168909" h="999489">
                <a:moveTo>
                  <a:pt x="122555" y="953204"/>
                </a:moveTo>
                <a:lnTo>
                  <a:pt x="108936" y="953204"/>
                </a:lnTo>
                <a:lnTo>
                  <a:pt x="108936" y="963418"/>
                </a:lnTo>
                <a:lnTo>
                  <a:pt x="122555" y="963418"/>
                </a:lnTo>
                <a:lnTo>
                  <a:pt x="122555" y="953204"/>
                </a:lnTo>
                <a:close/>
              </a:path>
              <a:path w="168909" h="999489">
                <a:moveTo>
                  <a:pt x="158300" y="953204"/>
                </a:moveTo>
                <a:lnTo>
                  <a:pt x="122555" y="953204"/>
                </a:lnTo>
                <a:lnTo>
                  <a:pt x="122555" y="963418"/>
                </a:lnTo>
                <a:lnTo>
                  <a:pt x="168512" y="963418"/>
                </a:lnTo>
                <a:lnTo>
                  <a:pt x="168512" y="958311"/>
                </a:lnTo>
                <a:lnTo>
                  <a:pt x="158300" y="958311"/>
                </a:lnTo>
                <a:lnTo>
                  <a:pt x="158300" y="953204"/>
                </a:lnTo>
                <a:close/>
              </a:path>
              <a:path w="168909" h="999489">
                <a:moveTo>
                  <a:pt x="158300" y="5106"/>
                </a:moveTo>
                <a:lnTo>
                  <a:pt x="158300" y="958311"/>
                </a:lnTo>
                <a:lnTo>
                  <a:pt x="163405" y="953204"/>
                </a:lnTo>
                <a:lnTo>
                  <a:pt x="168512" y="953204"/>
                </a:lnTo>
                <a:lnTo>
                  <a:pt x="168512" y="10213"/>
                </a:lnTo>
                <a:lnTo>
                  <a:pt x="163405" y="10213"/>
                </a:lnTo>
                <a:lnTo>
                  <a:pt x="158300" y="5106"/>
                </a:lnTo>
                <a:close/>
              </a:path>
              <a:path w="168909" h="999489">
                <a:moveTo>
                  <a:pt x="168512" y="953204"/>
                </a:moveTo>
                <a:lnTo>
                  <a:pt x="163405" y="953204"/>
                </a:lnTo>
                <a:lnTo>
                  <a:pt x="158300" y="958311"/>
                </a:lnTo>
                <a:lnTo>
                  <a:pt x="168512" y="958311"/>
                </a:lnTo>
                <a:lnTo>
                  <a:pt x="168512" y="953204"/>
                </a:lnTo>
                <a:close/>
              </a:path>
              <a:path w="168909" h="999489">
                <a:moveTo>
                  <a:pt x="168512" y="0"/>
                </a:moveTo>
                <a:lnTo>
                  <a:pt x="0" y="0"/>
                </a:lnTo>
                <a:lnTo>
                  <a:pt x="0" y="10213"/>
                </a:lnTo>
                <a:lnTo>
                  <a:pt x="158300" y="10213"/>
                </a:lnTo>
                <a:lnTo>
                  <a:pt x="158300" y="5106"/>
                </a:lnTo>
                <a:lnTo>
                  <a:pt x="168512" y="5106"/>
                </a:lnTo>
                <a:lnTo>
                  <a:pt x="168512" y="0"/>
                </a:lnTo>
                <a:close/>
              </a:path>
              <a:path w="168909" h="999489">
                <a:moveTo>
                  <a:pt x="168512" y="5106"/>
                </a:moveTo>
                <a:lnTo>
                  <a:pt x="158300" y="5106"/>
                </a:lnTo>
                <a:lnTo>
                  <a:pt x="163405" y="10213"/>
                </a:lnTo>
                <a:lnTo>
                  <a:pt x="168512" y="10213"/>
                </a:lnTo>
                <a:lnTo>
                  <a:pt x="168512" y="5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05922" y="5577424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4">
                <a:moveTo>
                  <a:pt x="122554" y="1"/>
                </a:moveTo>
                <a:lnTo>
                  <a:pt x="0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36242" y="4717837"/>
            <a:ext cx="274955" cy="861060"/>
          </a:xfrm>
          <a:custGeom>
            <a:avLst/>
            <a:gdLst/>
            <a:ahLst/>
            <a:cxnLst/>
            <a:rect l="l" t="t" r="r" b="b"/>
            <a:pathLst>
              <a:path w="274954" h="861060">
                <a:moveTo>
                  <a:pt x="44079" y="76919"/>
                </a:moveTo>
                <a:lnTo>
                  <a:pt x="34283" y="79809"/>
                </a:lnTo>
                <a:lnTo>
                  <a:pt x="264783" y="861033"/>
                </a:lnTo>
                <a:lnTo>
                  <a:pt x="274579" y="858142"/>
                </a:lnTo>
                <a:lnTo>
                  <a:pt x="44079" y="76919"/>
                </a:lnTo>
                <a:close/>
              </a:path>
              <a:path w="274954" h="861060">
                <a:moveTo>
                  <a:pt x="16060" y="0"/>
                </a:moveTo>
                <a:lnTo>
                  <a:pt x="0" y="89924"/>
                </a:lnTo>
                <a:lnTo>
                  <a:pt x="34283" y="79809"/>
                </a:lnTo>
                <a:lnTo>
                  <a:pt x="30430" y="66748"/>
                </a:lnTo>
                <a:lnTo>
                  <a:pt x="40225" y="63858"/>
                </a:lnTo>
                <a:lnTo>
                  <a:pt x="75617" y="63858"/>
                </a:lnTo>
                <a:lnTo>
                  <a:pt x="16060" y="0"/>
                </a:lnTo>
                <a:close/>
              </a:path>
              <a:path w="274954" h="861060">
                <a:moveTo>
                  <a:pt x="40225" y="63858"/>
                </a:moveTo>
                <a:lnTo>
                  <a:pt x="30430" y="66748"/>
                </a:lnTo>
                <a:lnTo>
                  <a:pt x="34283" y="79809"/>
                </a:lnTo>
                <a:lnTo>
                  <a:pt x="44079" y="76919"/>
                </a:lnTo>
                <a:lnTo>
                  <a:pt x="40225" y="63858"/>
                </a:lnTo>
                <a:close/>
              </a:path>
              <a:path w="274954" h="861060">
                <a:moveTo>
                  <a:pt x="75617" y="63858"/>
                </a:moveTo>
                <a:lnTo>
                  <a:pt x="40225" y="63858"/>
                </a:lnTo>
                <a:lnTo>
                  <a:pt x="44079" y="76919"/>
                </a:lnTo>
                <a:lnTo>
                  <a:pt x="78364" y="66803"/>
                </a:lnTo>
                <a:lnTo>
                  <a:pt x="75617" y="63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95300" y="6128923"/>
            <a:ext cx="612775" cy="599440"/>
          </a:xfrm>
          <a:custGeom>
            <a:avLst/>
            <a:gdLst/>
            <a:ahLst/>
            <a:cxnLst/>
            <a:rect l="l" t="t" r="r" b="b"/>
            <a:pathLst>
              <a:path w="612775" h="599440">
                <a:moveTo>
                  <a:pt x="0" y="0"/>
                </a:moveTo>
                <a:lnTo>
                  <a:pt x="612774" y="0"/>
                </a:lnTo>
                <a:lnTo>
                  <a:pt x="612774" y="599157"/>
                </a:lnTo>
                <a:lnTo>
                  <a:pt x="0" y="599157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08075" y="4625922"/>
            <a:ext cx="1421765" cy="1844039"/>
          </a:xfrm>
          <a:custGeom>
            <a:avLst/>
            <a:gdLst/>
            <a:ahLst/>
            <a:cxnLst/>
            <a:rect l="l" t="t" r="r" b="b"/>
            <a:pathLst>
              <a:path w="1421765" h="1844039">
                <a:moveTo>
                  <a:pt x="81702" y="1761727"/>
                </a:moveTo>
                <a:lnTo>
                  <a:pt x="0" y="1802579"/>
                </a:lnTo>
                <a:lnTo>
                  <a:pt x="81702" y="1843431"/>
                </a:lnTo>
                <a:lnTo>
                  <a:pt x="81702" y="1807686"/>
                </a:lnTo>
                <a:lnTo>
                  <a:pt x="68085" y="1807686"/>
                </a:lnTo>
                <a:lnTo>
                  <a:pt x="68085" y="1797472"/>
                </a:lnTo>
                <a:lnTo>
                  <a:pt x="81702" y="1797472"/>
                </a:lnTo>
                <a:lnTo>
                  <a:pt x="81702" y="1761727"/>
                </a:lnTo>
                <a:close/>
              </a:path>
              <a:path w="1421765" h="1844039">
                <a:moveTo>
                  <a:pt x="81702" y="1797472"/>
                </a:moveTo>
                <a:lnTo>
                  <a:pt x="68085" y="1797472"/>
                </a:lnTo>
                <a:lnTo>
                  <a:pt x="68085" y="1807686"/>
                </a:lnTo>
                <a:lnTo>
                  <a:pt x="81702" y="1807686"/>
                </a:lnTo>
                <a:lnTo>
                  <a:pt x="81702" y="1797472"/>
                </a:lnTo>
                <a:close/>
              </a:path>
              <a:path w="1421765" h="1844039">
                <a:moveTo>
                  <a:pt x="1411102" y="1797472"/>
                </a:moveTo>
                <a:lnTo>
                  <a:pt x="81702" y="1797472"/>
                </a:lnTo>
                <a:lnTo>
                  <a:pt x="81702" y="1807686"/>
                </a:lnTo>
                <a:lnTo>
                  <a:pt x="1421314" y="1807686"/>
                </a:lnTo>
                <a:lnTo>
                  <a:pt x="1421314" y="1802579"/>
                </a:lnTo>
                <a:lnTo>
                  <a:pt x="1411102" y="1802579"/>
                </a:lnTo>
                <a:lnTo>
                  <a:pt x="1411102" y="1797472"/>
                </a:lnTo>
                <a:close/>
              </a:path>
              <a:path w="1421765" h="1844039">
                <a:moveTo>
                  <a:pt x="1411102" y="5106"/>
                </a:moveTo>
                <a:lnTo>
                  <a:pt x="1411102" y="1802579"/>
                </a:lnTo>
                <a:lnTo>
                  <a:pt x="1416207" y="1797472"/>
                </a:lnTo>
                <a:lnTo>
                  <a:pt x="1421314" y="1797472"/>
                </a:lnTo>
                <a:lnTo>
                  <a:pt x="1421314" y="10213"/>
                </a:lnTo>
                <a:lnTo>
                  <a:pt x="1416207" y="10213"/>
                </a:lnTo>
                <a:lnTo>
                  <a:pt x="1411102" y="5106"/>
                </a:lnTo>
                <a:close/>
              </a:path>
              <a:path w="1421765" h="1844039">
                <a:moveTo>
                  <a:pt x="1421314" y="1797472"/>
                </a:moveTo>
                <a:lnTo>
                  <a:pt x="1416207" y="1797472"/>
                </a:lnTo>
                <a:lnTo>
                  <a:pt x="1411102" y="1802579"/>
                </a:lnTo>
                <a:lnTo>
                  <a:pt x="1421314" y="1802579"/>
                </a:lnTo>
                <a:lnTo>
                  <a:pt x="1421314" y="1797472"/>
                </a:lnTo>
                <a:close/>
              </a:path>
              <a:path w="1421765" h="1844039">
                <a:moveTo>
                  <a:pt x="1421314" y="0"/>
                </a:moveTo>
                <a:lnTo>
                  <a:pt x="1239166" y="0"/>
                </a:lnTo>
                <a:lnTo>
                  <a:pt x="1239166" y="10213"/>
                </a:lnTo>
                <a:lnTo>
                  <a:pt x="1411102" y="10213"/>
                </a:lnTo>
                <a:lnTo>
                  <a:pt x="1411102" y="5106"/>
                </a:lnTo>
                <a:lnTo>
                  <a:pt x="1421314" y="5106"/>
                </a:lnTo>
                <a:lnTo>
                  <a:pt x="1421314" y="0"/>
                </a:lnTo>
                <a:close/>
              </a:path>
              <a:path w="1421765" h="1844039">
                <a:moveTo>
                  <a:pt x="1421314" y="5106"/>
                </a:moveTo>
                <a:lnTo>
                  <a:pt x="1411102" y="5106"/>
                </a:lnTo>
                <a:lnTo>
                  <a:pt x="1416207" y="10213"/>
                </a:lnTo>
                <a:lnTo>
                  <a:pt x="1421314" y="10213"/>
                </a:lnTo>
                <a:lnTo>
                  <a:pt x="1421314" y="5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24641" y="4753584"/>
            <a:ext cx="1470660" cy="1680210"/>
          </a:xfrm>
          <a:custGeom>
            <a:avLst/>
            <a:gdLst/>
            <a:ahLst/>
            <a:cxnLst/>
            <a:rect l="l" t="t" r="r" b="b"/>
            <a:pathLst>
              <a:path w="1470659" h="1680210">
                <a:moveTo>
                  <a:pt x="45958" y="68085"/>
                </a:moveTo>
                <a:lnTo>
                  <a:pt x="35745" y="68085"/>
                </a:lnTo>
                <a:lnTo>
                  <a:pt x="35745" y="1680024"/>
                </a:lnTo>
                <a:lnTo>
                  <a:pt x="1470660" y="1680024"/>
                </a:lnTo>
                <a:lnTo>
                  <a:pt x="1470660" y="1674917"/>
                </a:lnTo>
                <a:lnTo>
                  <a:pt x="45958" y="1674917"/>
                </a:lnTo>
                <a:lnTo>
                  <a:pt x="40852" y="1669811"/>
                </a:lnTo>
                <a:lnTo>
                  <a:pt x="45958" y="1669811"/>
                </a:lnTo>
                <a:lnTo>
                  <a:pt x="45958" y="68085"/>
                </a:lnTo>
                <a:close/>
              </a:path>
              <a:path w="1470659" h="1680210">
                <a:moveTo>
                  <a:pt x="45958" y="1669811"/>
                </a:moveTo>
                <a:lnTo>
                  <a:pt x="40852" y="1669811"/>
                </a:lnTo>
                <a:lnTo>
                  <a:pt x="45958" y="1674917"/>
                </a:lnTo>
                <a:lnTo>
                  <a:pt x="45958" y="1669811"/>
                </a:lnTo>
                <a:close/>
              </a:path>
              <a:path w="1470659" h="1680210">
                <a:moveTo>
                  <a:pt x="1470660" y="1669811"/>
                </a:moveTo>
                <a:lnTo>
                  <a:pt x="45958" y="1669811"/>
                </a:lnTo>
                <a:lnTo>
                  <a:pt x="45958" y="1674917"/>
                </a:lnTo>
                <a:lnTo>
                  <a:pt x="1470660" y="1674917"/>
                </a:lnTo>
                <a:lnTo>
                  <a:pt x="1470660" y="1669811"/>
                </a:lnTo>
                <a:close/>
              </a:path>
              <a:path w="1470659" h="1680210">
                <a:moveTo>
                  <a:pt x="40852" y="0"/>
                </a:moveTo>
                <a:lnTo>
                  <a:pt x="0" y="81702"/>
                </a:lnTo>
                <a:lnTo>
                  <a:pt x="35745" y="81702"/>
                </a:lnTo>
                <a:lnTo>
                  <a:pt x="35745" y="68085"/>
                </a:lnTo>
                <a:lnTo>
                  <a:pt x="74895" y="68085"/>
                </a:lnTo>
                <a:lnTo>
                  <a:pt x="40852" y="0"/>
                </a:lnTo>
                <a:close/>
              </a:path>
              <a:path w="1470659" h="1680210">
                <a:moveTo>
                  <a:pt x="74895" y="68085"/>
                </a:moveTo>
                <a:lnTo>
                  <a:pt x="45958" y="68085"/>
                </a:lnTo>
                <a:lnTo>
                  <a:pt x="45958" y="81702"/>
                </a:lnTo>
                <a:lnTo>
                  <a:pt x="81704" y="81702"/>
                </a:lnTo>
                <a:lnTo>
                  <a:pt x="74895" y="68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57396" y="3759525"/>
            <a:ext cx="1911985" cy="876935"/>
          </a:xfrm>
          <a:custGeom>
            <a:avLst/>
            <a:gdLst/>
            <a:ahLst/>
            <a:cxnLst/>
            <a:rect l="l" t="t" r="r" b="b"/>
            <a:pathLst>
              <a:path w="1911984" h="876935">
                <a:moveTo>
                  <a:pt x="1901305" y="866396"/>
                </a:moveTo>
                <a:lnTo>
                  <a:pt x="1743005" y="866396"/>
                </a:lnTo>
                <a:lnTo>
                  <a:pt x="1743005" y="876609"/>
                </a:lnTo>
                <a:lnTo>
                  <a:pt x="1911517" y="876609"/>
                </a:lnTo>
                <a:lnTo>
                  <a:pt x="1911517" y="871503"/>
                </a:lnTo>
                <a:lnTo>
                  <a:pt x="1901305" y="871503"/>
                </a:lnTo>
                <a:lnTo>
                  <a:pt x="1901305" y="866396"/>
                </a:lnTo>
                <a:close/>
              </a:path>
              <a:path w="1911984" h="876935">
                <a:moveTo>
                  <a:pt x="1901305" y="40852"/>
                </a:moveTo>
                <a:lnTo>
                  <a:pt x="1901305" y="871503"/>
                </a:lnTo>
                <a:lnTo>
                  <a:pt x="1906410" y="866396"/>
                </a:lnTo>
                <a:lnTo>
                  <a:pt x="1911517" y="866396"/>
                </a:lnTo>
                <a:lnTo>
                  <a:pt x="1911517" y="45958"/>
                </a:lnTo>
                <a:lnTo>
                  <a:pt x="1906410" y="45958"/>
                </a:lnTo>
                <a:lnTo>
                  <a:pt x="1901305" y="40852"/>
                </a:lnTo>
                <a:close/>
              </a:path>
              <a:path w="1911984" h="876935">
                <a:moveTo>
                  <a:pt x="1911517" y="866396"/>
                </a:moveTo>
                <a:lnTo>
                  <a:pt x="1906410" y="866396"/>
                </a:lnTo>
                <a:lnTo>
                  <a:pt x="1901305" y="871503"/>
                </a:lnTo>
                <a:lnTo>
                  <a:pt x="1911517" y="871503"/>
                </a:lnTo>
                <a:lnTo>
                  <a:pt x="1911517" y="866396"/>
                </a:lnTo>
                <a:close/>
              </a:path>
              <a:path w="1911984" h="876935">
                <a:moveTo>
                  <a:pt x="81704" y="0"/>
                </a:moveTo>
                <a:lnTo>
                  <a:pt x="0" y="40852"/>
                </a:lnTo>
                <a:lnTo>
                  <a:pt x="81704" y="81704"/>
                </a:lnTo>
                <a:lnTo>
                  <a:pt x="81704" y="45958"/>
                </a:lnTo>
                <a:lnTo>
                  <a:pt x="68087" y="45958"/>
                </a:lnTo>
                <a:lnTo>
                  <a:pt x="68087" y="35745"/>
                </a:lnTo>
                <a:lnTo>
                  <a:pt x="81704" y="35745"/>
                </a:lnTo>
                <a:lnTo>
                  <a:pt x="81704" y="0"/>
                </a:lnTo>
                <a:close/>
              </a:path>
              <a:path w="1911984" h="876935">
                <a:moveTo>
                  <a:pt x="81704" y="35745"/>
                </a:moveTo>
                <a:lnTo>
                  <a:pt x="68087" y="35745"/>
                </a:lnTo>
                <a:lnTo>
                  <a:pt x="68087" y="45958"/>
                </a:lnTo>
                <a:lnTo>
                  <a:pt x="81704" y="45958"/>
                </a:lnTo>
                <a:lnTo>
                  <a:pt x="81704" y="35745"/>
                </a:lnTo>
                <a:close/>
              </a:path>
              <a:path w="1911984" h="876935">
                <a:moveTo>
                  <a:pt x="1911517" y="35745"/>
                </a:moveTo>
                <a:lnTo>
                  <a:pt x="81704" y="35745"/>
                </a:lnTo>
                <a:lnTo>
                  <a:pt x="81704" y="45958"/>
                </a:lnTo>
                <a:lnTo>
                  <a:pt x="1901305" y="45958"/>
                </a:lnTo>
                <a:lnTo>
                  <a:pt x="1901305" y="40852"/>
                </a:lnTo>
                <a:lnTo>
                  <a:pt x="1911517" y="40852"/>
                </a:lnTo>
                <a:lnTo>
                  <a:pt x="1911517" y="35745"/>
                </a:lnTo>
                <a:close/>
              </a:path>
              <a:path w="1911984" h="876935">
                <a:moveTo>
                  <a:pt x="1911517" y="40852"/>
                </a:moveTo>
                <a:lnTo>
                  <a:pt x="1901305" y="40852"/>
                </a:lnTo>
                <a:lnTo>
                  <a:pt x="1906410" y="45958"/>
                </a:lnTo>
                <a:lnTo>
                  <a:pt x="1911517" y="45958"/>
                </a:lnTo>
                <a:lnTo>
                  <a:pt x="1911517" y="40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88001" y="3795271"/>
            <a:ext cx="1757045" cy="713740"/>
          </a:xfrm>
          <a:custGeom>
            <a:avLst/>
            <a:gdLst/>
            <a:ahLst/>
            <a:cxnLst/>
            <a:rect l="l" t="t" r="r" b="b"/>
            <a:pathLst>
              <a:path w="1757045" h="713739">
                <a:moveTo>
                  <a:pt x="35744" y="631498"/>
                </a:moveTo>
                <a:lnTo>
                  <a:pt x="0" y="631498"/>
                </a:lnTo>
                <a:lnTo>
                  <a:pt x="40850" y="713202"/>
                </a:lnTo>
                <a:lnTo>
                  <a:pt x="74893" y="645116"/>
                </a:lnTo>
                <a:lnTo>
                  <a:pt x="35744" y="645116"/>
                </a:lnTo>
                <a:lnTo>
                  <a:pt x="35744" y="631498"/>
                </a:lnTo>
                <a:close/>
              </a:path>
              <a:path w="1757045" h="713739">
                <a:moveTo>
                  <a:pt x="1756620" y="0"/>
                </a:moveTo>
                <a:lnTo>
                  <a:pt x="35744" y="0"/>
                </a:lnTo>
                <a:lnTo>
                  <a:pt x="35744" y="645116"/>
                </a:lnTo>
                <a:lnTo>
                  <a:pt x="45957" y="645116"/>
                </a:lnTo>
                <a:lnTo>
                  <a:pt x="45957" y="10213"/>
                </a:lnTo>
                <a:lnTo>
                  <a:pt x="40850" y="10213"/>
                </a:lnTo>
                <a:lnTo>
                  <a:pt x="45957" y="5106"/>
                </a:lnTo>
                <a:lnTo>
                  <a:pt x="1756620" y="5106"/>
                </a:lnTo>
                <a:lnTo>
                  <a:pt x="1756620" y="0"/>
                </a:lnTo>
                <a:close/>
              </a:path>
              <a:path w="1757045" h="713739">
                <a:moveTo>
                  <a:pt x="81702" y="631498"/>
                </a:moveTo>
                <a:lnTo>
                  <a:pt x="45957" y="631498"/>
                </a:lnTo>
                <a:lnTo>
                  <a:pt x="45957" y="645116"/>
                </a:lnTo>
                <a:lnTo>
                  <a:pt x="74893" y="645116"/>
                </a:lnTo>
                <a:lnTo>
                  <a:pt x="81702" y="631498"/>
                </a:lnTo>
                <a:close/>
              </a:path>
              <a:path w="1757045" h="713739">
                <a:moveTo>
                  <a:pt x="45957" y="5106"/>
                </a:moveTo>
                <a:lnTo>
                  <a:pt x="40850" y="10213"/>
                </a:lnTo>
                <a:lnTo>
                  <a:pt x="45957" y="10213"/>
                </a:lnTo>
                <a:lnTo>
                  <a:pt x="45957" y="5106"/>
                </a:lnTo>
                <a:close/>
              </a:path>
              <a:path w="1757045" h="713739">
                <a:moveTo>
                  <a:pt x="1756620" y="5106"/>
                </a:moveTo>
                <a:lnTo>
                  <a:pt x="45957" y="5106"/>
                </a:lnTo>
                <a:lnTo>
                  <a:pt x="45957" y="10213"/>
                </a:lnTo>
                <a:lnTo>
                  <a:pt x="1756620" y="10213"/>
                </a:lnTo>
                <a:lnTo>
                  <a:pt x="1756620" y="5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6910" y="4583368"/>
            <a:ext cx="231492" cy="817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626791" y="4243323"/>
            <a:ext cx="182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Tahoma"/>
                <a:cs typeface="Tahoma"/>
              </a:rPr>
              <a:t>−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607262" y="4828539"/>
            <a:ext cx="33591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840" algn="l"/>
              </a:tabLst>
            </a:pPr>
            <a:r>
              <a:rPr sz="1700" dirty="0">
                <a:latin typeface="Tahoma"/>
                <a:cs typeface="Tahoma"/>
              </a:rPr>
              <a:t>-	</a:t>
            </a:r>
            <a:r>
              <a:rPr sz="2550" baseline="3267" dirty="0">
                <a:latin typeface="Tahoma"/>
                <a:cs typeface="Tahoma"/>
              </a:rPr>
              <a:t>-</a:t>
            </a:r>
            <a:endParaRPr sz="2550" baseline="3267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058362" y="4148835"/>
            <a:ext cx="104139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Tahoma"/>
                <a:cs typeface="Tahoma"/>
              </a:rPr>
              <a:t>-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058362" y="4734051"/>
            <a:ext cx="104139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ahoma"/>
                <a:cs typeface="Tahoma"/>
              </a:rPr>
              <a:t>-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665163" y="4679187"/>
            <a:ext cx="1828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ahoma"/>
                <a:cs typeface="Tahoma"/>
              </a:rPr>
              <a:t>+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894039" y="3943358"/>
            <a:ext cx="81915" cy="572135"/>
          </a:xfrm>
          <a:custGeom>
            <a:avLst/>
            <a:gdLst/>
            <a:ahLst/>
            <a:cxnLst/>
            <a:rect l="l" t="t" r="r" b="b"/>
            <a:pathLst>
              <a:path w="81915" h="572135">
                <a:moveTo>
                  <a:pt x="35744" y="490219"/>
                </a:moveTo>
                <a:lnTo>
                  <a:pt x="0" y="490219"/>
                </a:lnTo>
                <a:lnTo>
                  <a:pt x="40850" y="571924"/>
                </a:lnTo>
                <a:lnTo>
                  <a:pt x="74894" y="503836"/>
                </a:lnTo>
                <a:lnTo>
                  <a:pt x="35744" y="503836"/>
                </a:lnTo>
                <a:lnTo>
                  <a:pt x="35744" y="490219"/>
                </a:lnTo>
                <a:close/>
              </a:path>
              <a:path w="81915" h="572135">
                <a:moveTo>
                  <a:pt x="45956" y="0"/>
                </a:moveTo>
                <a:lnTo>
                  <a:pt x="35744" y="0"/>
                </a:lnTo>
                <a:lnTo>
                  <a:pt x="35744" y="503836"/>
                </a:lnTo>
                <a:lnTo>
                  <a:pt x="45957" y="503836"/>
                </a:lnTo>
                <a:lnTo>
                  <a:pt x="45956" y="0"/>
                </a:lnTo>
                <a:close/>
              </a:path>
              <a:path w="81915" h="572135">
                <a:moveTo>
                  <a:pt x="81702" y="490219"/>
                </a:moveTo>
                <a:lnTo>
                  <a:pt x="45957" y="490219"/>
                </a:lnTo>
                <a:lnTo>
                  <a:pt x="45957" y="503836"/>
                </a:lnTo>
                <a:lnTo>
                  <a:pt x="74894" y="503836"/>
                </a:lnTo>
                <a:lnTo>
                  <a:pt x="81702" y="490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974955" y="3810507"/>
            <a:ext cx="16827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117937" y="3947667"/>
            <a:ext cx="32766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300" spc="-15" dirty="0">
                <a:solidFill>
                  <a:srgbClr val="FF0000"/>
                </a:solidFill>
                <a:latin typeface="Tahoma"/>
                <a:cs typeface="Tahoma"/>
              </a:rPr>
              <a:t>oa</a:t>
            </a:r>
            <a:r>
              <a:rPr sz="1300" spc="-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37635" y="4164075"/>
            <a:ext cx="3575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900" dirty="0">
                <a:latin typeface="Tahoma"/>
                <a:cs typeface="Tahoma"/>
              </a:rPr>
              <a:t>T</a:t>
            </a:r>
            <a:r>
              <a:rPr sz="1950" baseline="-19230" dirty="0">
                <a:latin typeface="Tahoma"/>
                <a:cs typeface="Tahoma"/>
              </a:rPr>
              <a:t>m</a:t>
            </a:r>
            <a:endParaRPr sz="1950" baseline="-1923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921352" y="4240275"/>
            <a:ext cx="2343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5" dirty="0">
                <a:latin typeface="Symbol"/>
                <a:cs typeface="Symbol"/>
              </a:rPr>
              <a:t>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854917" y="4624220"/>
            <a:ext cx="231491" cy="817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918813" y="4252467"/>
            <a:ext cx="16700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Symbol"/>
                <a:cs typeface="Symbol"/>
              </a:rPr>
              <a:t>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091948" y="4062298"/>
            <a:ext cx="330835" cy="887094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45"/>
              </a:spcBef>
            </a:pPr>
            <a:r>
              <a:rPr sz="2100" spc="-30" dirty="0">
                <a:latin typeface="Tahoma"/>
                <a:cs typeface="Tahoma"/>
              </a:rPr>
              <a:t>V</a:t>
            </a:r>
            <a:r>
              <a:rPr sz="2100" spc="-44" baseline="-19841" dirty="0">
                <a:latin typeface="Tahoma"/>
                <a:cs typeface="Tahoma"/>
              </a:rPr>
              <a:t>a</a:t>
            </a:r>
            <a:endParaRPr sz="2100" baseline="-19841">
              <a:latin typeface="Tahoma"/>
              <a:cs typeface="Tahoma"/>
            </a:endParaRPr>
          </a:p>
          <a:p>
            <a:pPr marL="134620">
              <a:lnSpc>
                <a:spcPct val="100000"/>
              </a:lnSpc>
              <a:spcBef>
                <a:spcPts val="975"/>
              </a:spcBef>
            </a:pPr>
            <a:r>
              <a:rPr sz="1700" dirty="0">
                <a:latin typeface="Tahoma"/>
                <a:cs typeface="Tahoma"/>
              </a:rPr>
              <a:t>+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536263" y="3819651"/>
            <a:ext cx="12700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ahoma"/>
                <a:cs typeface="Tahoma"/>
              </a:rPr>
              <a:t>I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635737" y="3972051"/>
            <a:ext cx="121920" cy="245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00" spc="20" dirty="0"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654509" y="6096507"/>
            <a:ext cx="53213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50" spc="-15" baseline="13227" dirty="0">
                <a:solidFill>
                  <a:srgbClr val="FF6600"/>
                </a:solidFill>
                <a:latin typeface="Tahoma"/>
                <a:cs typeface="Tahoma"/>
              </a:rPr>
              <a:t>V</a:t>
            </a:r>
            <a:r>
              <a:rPr sz="1400" spc="-10" dirty="0">
                <a:solidFill>
                  <a:srgbClr val="FF6600"/>
                </a:solidFill>
                <a:latin typeface="Tahoma"/>
                <a:cs typeface="Tahoma"/>
              </a:rPr>
              <a:t>emf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633746" y="4231131"/>
            <a:ext cx="32258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ahoma"/>
                <a:cs typeface="Tahoma"/>
              </a:rPr>
              <a:t>V</a:t>
            </a:r>
            <a:r>
              <a:rPr sz="2100" spc="22" baseline="-19841" dirty="0">
                <a:latin typeface="Tahoma"/>
                <a:cs typeface="Tahoma"/>
              </a:rPr>
              <a:t>c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516072" y="4243323"/>
            <a:ext cx="71120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203835" algn="l"/>
                <a:tab pos="478790" algn="l"/>
              </a:tabLst>
            </a:pPr>
            <a:r>
              <a:rPr sz="21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100" spc="5" dirty="0">
                <a:latin typeface="Times New Roman"/>
                <a:cs typeface="Times New Roman"/>
              </a:rPr>
              <a:t>	</a:t>
            </a:r>
            <a:r>
              <a:rPr sz="2100" spc="5" dirty="0">
                <a:latin typeface="Tahoma"/>
                <a:cs typeface="Tahoma"/>
              </a:rPr>
              <a:t>V’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202105" y="4347717"/>
            <a:ext cx="250190" cy="64960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400" spc="15" dirty="0">
                <a:latin typeface="Tahoma"/>
                <a:cs typeface="Tahoma"/>
              </a:rPr>
              <a:t>c</a:t>
            </a:r>
            <a:endParaRPr sz="1400">
              <a:latin typeface="Tahoma"/>
              <a:cs typeface="Tahoma"/>
            </a:endParaRPr>
          </a:p>
          <a:p>
            <a:pPr marL="59055">
              <a:lnSpc>
                <a:spcPct val="100000"/>
              </a:lnSpc>
              <a:spcBef>
                <a:spcPts val="535"/>
              </a:spcBef>
            </a:pPr>
            <a:r>
              <a:rPr sz="1900" spc="10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08403" y="4317833"/>
            <a:ext cx="1049020" cy="626745"/>
          </a:xfrm>
          <a:custGeom>
            <a:avLst/>
            <a:gdLst/>
            <a:ahLst/>
            <a:cxnLst/>
            <a:rect l="l" t="t" r="r" b="b"/>
            <a:pathLst>
              <a:path w="1049020" h="626745">
                <a:moveTo>
                  <a:pt x="0" y="0"/>
                </a:moveTo>
                <a:lnTo>
                  <a:pt x="1048526" y="0"/>
                </a:lnTo>
                <a:lnTo>
                  <a:pt x="1048526" y="626392"/>
                </a:lnTo>
                <a:lnTo>
                  <a:pt x="0" y="626392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124576" y="4395723"/>
            <a:ext cx="217170" cy="245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203835" algn="l"/>
              </a:tabLst>
            </a:pPr>
            <a:r>
              <a:rPr sz="14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58192" y="4624219"/>
            <a:ext cx="749300" cy="0"/>
          </a:xfrm>
          <a:custGeom>
            <a:avLst/>
            <a:gdLst/>
            <a:ahLst/>
            <a:cxnLst/>
            <a:rect l="l" t="t" r="r" b="b"/>
            <a:pathLst>
              <a:path w="749300">
                <a:moveTo>
                  <a:pt x="0" y="0"/>
                </a:moveTo>
                <a:lnTo>
                  <a:pt x="748947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25858" y="4365492"/>
            <a:ext cx="0" cy="476884"/>
          </a:xfrm>
          <a:custGeom>
            <a:avLst/>
            <a:gdLst/>
            <a:ahLst/>
            <a:cxnLst/>
            <a:rect l="l" t="t" r="r" b="b"/>
            <a:pathLst>
              <a:path h="476885">
                <a:moveTo>
                  <a:pt x="0" y="0"/>
                </a:moveTo>
                <a:lnTo>
                  <a:pt x="1" y="476602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25431" y="4525495"/>
            <a:ext cx="191135" cy="204470"/>
          </a:xfrm>
          <a:custGeom>
            <a:avLst/>
            <a:gdLst/>
            <a:ahLst/>
            <a:cxnLst/>
            <a:rect l="l" t="t" r="r" b="b"/>
            <a:pathLst>
              <a:path w="191134" h="204470">
                <a:moveTo>
                  <a:pt x="0" y="204258"/>
                </a:moveTo>
                <a:lnTo>
                  <a:pt x="190641" y="0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015866" y="4435347"/>
            <a:ext cx="55689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900" spc="5" dirty="0">
                <a:latin typeface="Tahoma"/>
                <a:cs typeface="Tahoma"/>
              </a:rPr>
              <a:t>C</a:t>
            </a:r>
            <a:r>
              <a:rPr sz="1950" spc="7" baseline="-19230" dirty="0">
                <a:latin typeface="Tahoma"/>
                <a:cs typeface="Tahoma"/>
              </a:rPr>
              <a:t>i</a:t>
            </a:r>
            <a:r>
              <a:rPr sz="1900" spc="5" dirty="0">
                <a:latin typeface="Tahoma"/>
                <a:cs typeface="Tahoma"/>
              </a:rPr>
              <a:t>(s)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422597" y="4298187"/>
            <a:ext cx="1701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ahoma"/>
                <a:cs typeface="Tahoma"/>
              </a:rPr>
              <a:t>G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228547" y="4420107"/>
            <a:ext cx="653415" cy="46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  <a:tabLst>
                <a:tab pos="351155" algn="l"/>
                <a:tab pos="614680" algn="l"/>
              </a:tabLst>
            </a:pPr>
            <a:r>
              <a:rPr sz="11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15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v	</a:t>
            </a:r>
            <a:endParaRPr sz="115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700" spc="-30" dirty="0">
                <a:latin typeface="Tahoma"/>
                <a:cs typeface="Tahoma"/>
              </a:rPr>
              <a:t>1+sT</a:t>
            </a:r>
            <a:r>
              <a:rPr sz="1725" spc="-44" baseline="-19323" dirty="0">
                <a:latin typeface="Tahoma"/>
                <a:cs typeface="Tahoma"/>
              </a:rPr>
              <a:t>v</a:t>
            </a:r>
            <a:endParaRPr sz="1725" baseline="-19323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198760" y="4310379"/>
            <a:ext cx="14414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ahoma"/>
                <a:cs typeface="Tahoma"/>
              </a:rPr>
              <a:t>1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91656" y="4612131"/>
            <a:ext cx="35941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ahoma"/>
                <a:cs typeface="Tahoma"/>
              </a:rPr>
              <a:t>sL</a:t>
            </a:r>
            <a:r>
              <a:rPr sz="1725" baseline="-19323" dirty="0">
                <a:latin typeface="Tahoma"/>
                <a:cs typeface="Tahoma"/>
              </a:rPr>
              <a:t>a</a:t>
            </a:r>
            <a:endParaRPr sz="1725" baseline="-19323">
              <a:latin typeface="Tahoma"/>
              <a:cs typeface="Tahoma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110182" y="4624219"/>
            <a:ext cx="354330" cy="0"/>
          </a:xfrm>
          <a:custGeom>
            <a:avLst/>
            <a:gdLst/>
            <a:ahLst/>
            <a:cxnLst/>
            <a:rect l="l" t="t" r="r" b="b"/>
            <a:pathLst>
              <a:path w="354329">
                <a:moveTo>
                  <a:pt x="0" y="0"/>
                </a:moveTo>
                <a:lnTo>
                  <a:pt x="354047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227930" y="5447283"/>
            <a:ext cx="2857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Tahoma"/>
                <a:cs typeface="Tahoma"/>
              </a:rPr>
              <a:t>R</a:t>
            </a:r>
            <a:r>
              <a:rPr sz="1725" spc="-15" baseline="-19323" dirty="0">
                <a:latin typeface="Tahoma"/>
                <a:cs typeface="Tahoma"/>
              </a:rPr>
              <a:t>a</a:t>
            </a:r>
            <a:endParaRPr sz="1725" baseline="-19323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142604" y="4459731"/>
            <a:ext cx="16065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ahoma"/>
                <a:cs typeface="Tahoma"/>
              </a:rPr>
              <a:t>k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278776" y="4612131"/>
            <a:ext cx="86995" cy="245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00" spc="10" dirty="0"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169838" y="6230619"/>
            <a:ext cx="16065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ahoma"/>
                <a:cs typeface="Tahoma"/>
              </a:rPr>
              <a:t>k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306010" y="6383019"/>
            <a:ext cx="116839" cy="245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00" spc="15" dirty="0">
                <a:latin typeface="Tahoma"/>
                <a:cs typeface="Tahoma"/>
              </a:rPr>
              <a:t>v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376797" y="5441187"/>
            <a:ext cx="37147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Tahoma"/>
                <a:cs typeface="Tahoma"/>
              </a:rPr>
              <a:t>F</a:t>
            </a:r>
            <a:r>
              <a:rPr sz="2100" spc="30" baseline="-19841" dirty="0">
                <a:latin typeface="Tahoma"/>
                <a:cs typeface="Tahoma"/>
              </a:rPr>
              <a:t>m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472802" y="4298187"/>
            <a:ext cx="14414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ahoma"/>
                <a:cs typeface="Tahoma"/>
              </a:rPr>
              <a:t>1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356914" y="4599939"/>
            <a:ext cx="3771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ahoma"/>
                <a:cs typeface="Tahoma"/>
              </a:rPr>
              <a:t>sI</a:t>
            </a:r>
            <a:r>
              <a:rPr sz="1725" baseline="-19323" dirty="0">
                <a:latin typeface="Tahoma"/>
                <a:cs typeface="Tahoma"/>
              </a:rPr>
              <a:t>m</a:t>
            </a:r>
            <a:endParaRPr sz="1725" baseline="-19323">
              <a:latin typeface="Tahoma"/>
              <a:cs typeface="Tahom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357023" y="4610602"/>
            <a:ext cx="354330" cy="0"/>
          </a:xfrm>
          <a:custGeom>
            <a:avLst/>
            <a:gdLst/>
            <a:ahLst/>
            <a:cxnLst/>
            <a:rect l="l" t="t" r="r" b="b"/>
            <a:pathLst>
              <a:path w="354329">
                <a:moveTo>
                  <a:pt x="0" y="0"/>
                </a:moveTo>
                <a:lnTo>
                  <a:pt x="354047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9479659" y="4325619"/>
            <a:ext cx="14414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ahoma"/>
                <a:cs typeface="Tahoma"/>
              </a:rPr>
              <a:t>1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490689" y="4627371"/>
            <a:ext cx="1225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ahoma"/>
                <a:cs typeface="Tahoma"/>
              </a:rPr>
              <a:t>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432783" y="4637837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58" y="1"/>
                </a:lnTo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4244621" y="3500799"/>
            <a:ext cx="612775" cy="599440"/>
          </a:xfrm>
          <a:prstGeom prst="rect">
            <a:avLst/>
          </a:prstGeom>
          <a:ln w="1021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15"/>
              </a:spcBef>
            </a:pP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k</a:t>
            </a:r>
            <a:r>
              <a:rPr sz="2100" spc="22" baseline="-19841" dirty="0">
                <a:solidFill>
                  <a:srgbClr val="008000"/>
                </a:solidFill>
                <a:latin typeface="Tahoma"/>
                <a:cs typeface="Tahoma"/>
              </a:rPr>
              <a:t>i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54304" y="5405119"/>
            <a:ext cx="4648200" cy="865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45160" y="5377687"/>
            <a:ext cx="4459224" cy="10027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641165" y="5393592"/>
            <a:ext cx="4511040" cy="727075"/>
          </a:xfrm>
          <a:prstGeom prst="rect">
            <a:avLst/>
          </a:prstGeom>
          <a:solidFill>
            <a:srgbClr val="FFCF01"/>
          </a:solidFill>
        </p:spPr>
        <p:txBody>
          <a:bodyPr vert="horz" wrap="square" lIns="0" tIns="40005" rIns="0" bIns="0" rtlCol="0">
            <a:spAutoFit/>
          </a:bodyPr>
          <a:lstStyle/>
          <a:p>
            <a:pPr marL="140335" marR="287020" indent="953135">
              <a:lnSpc>
                <a:spcPts val="2450"/>
              </a:lnSpc>
              <a:spcBef>
                <a:spcPts val="315"/>
              </a:spcBef>
              <a:tabLst>
                <a:tab pos="1873250" algn="l"/>
              </a:tabLst>
            </a:pPr>
            <a:r>
              <a:rPr sz="1900" spc="5" dirty="0">
                <a:latin typeface="Tahoma"/>
                <a:cs typeface="Tahoma"/>
              </a:rPr>
              <a:t>k</a:t>
            </a:r>
            <a:r>
              <a:rPr sz="1950" spc="7" baseline="-19230" dirty="0">
                <a:latin typeface="Tahoma"/>
                <a:cs typeface="Tahoma"/>
              </a:rPr>
              <a:t>i</a:t>
            </a:r>
            <a:r>
              <a:rPr sz="1950" spc="292" baseline="-19230" dirty="0">
                <a:latin typeface="Tahoma"/>
                <a:cs typeface="Tahoma"/>
              </a:rPr>
              <a:t> </a:t>
            </a:r>
            <a:r>
              <a:rPr sz="1900" spc="10" dirty="0">
                <a:latin typeface="Tahoma"/>
                <a:cs typeface="Tahoma"/>
              </a:rPr>
              <a:t>=</a:t>
            </a:r>
            <a:r>
              <a:rPr sz="1900" spc="20" dirty="0">
                <a:latin typeface="Tahoma"/>
                <a:cs typeface="Tahoma"/>
              </a:rPr>
              <a:t> </a:t>
            </a:r>
            <a:r>
              <a:rPr sz="1900" spc="10" dirty="0">
                <a:latin typeface="Tahoma"/>
                <a:cs typeface="Tahoma"/>
              </a:rPr>
              <a:t>0	</a:t>
            </a:r>
            <a:r>
              <a:rPr sz="1900" spc="15" dirty="0">
                <a:latin typeface="Symbol"/>
                <a:cs typeface="Symbol"/>
              </a:rPr>
              <a:t>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0000"/>
                </a:solidFill>
                <a:latin typeface="Tahoma"/>
                <a:cs typeface="Tahoma"/>
              </a:rPr>
              <a:t>velocity </a:t>
            </a:r>
            <a:r>
              <a:rPr sz="1900" spc="5" dirty="0">
                <a:latin typeface="Tahoma"/>
                <a:cs typeface="Tahoma"/>
              </a:rPr>
              <a:t>generator</a:t>
            </a:r>
            <a:r>
              <a:rPr sz="1950" spc="7" baseline="25641" dirty="0">
                <a:latin typeface="Tahoma"/>
                <a:cs typeface="Tahoma"/>
              </a:rPr>
              <a:t>*  </a:t>
            </a:r>
            <a:r>
              <a:rPr sz="1900" spc="5" dirty="0">
                <a:latin typeface="Tahoma"/>
                <a:cs typeface="Tahoma"/>
              </a:rPr>
              <a:t>k</a:t>
            </a:r>
            <a:r>
              <a:rPr sz="1950" spc="7" baseline="-19230" dirty="0">
                <a:latin typeface="Tahoma"/>
                <a:cs typeface="Tahoma"/>
              </a:rPr>
              <a:t>i </a:t>
            </a:r>
            <a:r>
              <a:rPr sz="1900" spc="5" dirty="0">
                <a:latin typeface="Tahoma"/>
                <a:cs typeface="Tahoma"/>
              </a:rPr>
              <a:t>C</a:t>
            </a:r>
            <a:r>
              <a:rPr sz="1950" spc="7" baseline="-19230" dirty="0">
                <a:latin typeface="Tahoma"/>
                <a:cs typeface="Tahoma"/>
              </a:rPr>
              <a:t>i</a:t>
            </a:r>
            <a:r>
              <a:rPr sz="1900" spc="5" dirty="0">
                <a:latin typeface="Tahoma"/>
                <a:cs typeface="Tahoma"/>
              </a:rPr>
              <a:t>(0) G</a:t>
            </a:r>
            <a:r>
              <a:rPr sz="1950" spc="7" baseline="-19230" dirty="0">
                <a:latin typeface="Tahoma"/>
                <a:cs typeface="Tahoma"/>
              </a:rPr>
              <a:t>v </a:t>
            </a:r>
            <a:r>
              <a:rPr sz="2100" spc="30" dirty="0">
                <a:latin typeface="Cambria Math"/>
                <a:cs typeface="Cambria Math"/>
              </a:rPr>
              <a:t>≫ </a:t>
            </a:r>
            <a:r>
              <a:rPr sz="1900" spc="-5" dirty="0">
                <a:latin typeface="Tahoma"/>
                <a:cs typeface="Tahoma"/>
              </a:rPr>
              <a:t>R</a:t>
            </a:r>
            <a:r>
              <a:rPr sz="1950" spc="-7" baseline="-19230" dirty="0">
                <a:latin typeface="Tahoma"/>
                <a:cs typeface="Tahoma"/>
              </a:rPr>
              <a:t>a </a:t>
            </a:r>
            <a:r>
              <a:rPr sz="1900" spc="15" dirty="0">
                <a:latin typeface="Symbol"/>
                <a:cs typeface="Symbol"/>
              </a:rPr>
              <a:t>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0000"/>
                </a:solidFill>
                <a:latin typeface="Tahoma"/>
                <a:cs typeface="Tahoma"/>
              </a:rPr>
              <a:t>torque</a:t>
            </a:r>
            <a:r>
              <a:rPr sz="1900" spc="1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00" spc="5" dirty="0">
                <a:latin typeface="Tahoma"/>
                <a:cs typeface="Tahoma"/>
              </a:rPr>
              <a:t>generator</a:t>
            </a:r>
            <a:r>
              <a:rPr sz="1950" spc="7" baseline="25641" dirty="0">
                <a:latin typeface="Tahoma"/>
                <a:cs typeface="Tahoma"/>
              </a:rPr>
              <a:t>*</a:t>
            </a:r>
            <a:endParaRPr sz="1950" baseline="25641">
              <a:latin typeface="Tahoma"/>
              <a:cs typeface="Tahom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405801" y="2188971"/>
            <a:ext cx="3964940" cy="1287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-30" dirty="0">
                <a:latin typeface="Tahoma"/>
                <a:cs typeface="Tahoma"/>
              </a:rPr>
              <a:t>V</a:t>
            </a:r>
            <a:r>
              <a:rPr sz="2100" spc="-44" baseline="-19841" dirty="0">
                <a:latin typeface="Tahoma"/>
                <a:cs typeface="Tahoma"/>
              </a:rPr>
              <a:t>a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10" dirty="0">
                <a:latin typeface="Tahoma"/>
                <a:cs typeface="Tahoma"/>
              </a:rPr>
              <a:t>(R</a:t>
            </a:r>
            <a:r>
              <a:rPr sz="2100" spc="15" baseline="-19841" dirty="0">
                <a:latin typeface="Tahoma"/>
                <a:cs typeface="Tahoma"/>
              </a:rPr>
              <a:t>a </a:t>
            </a:r>
            <a:r>
              <a:rPr sz="2100" spc="25" dirty="0">
                <a:latin typeface="Tahoma"/>
                <a:cs typeface="Tahoma"/>
              </a:rPr>
              <a:t>+ </a:t>
            </a:r>
            <a:r>
              <a:rPr sz="2100" spc="10" dirty="0">
                <a:latin typeface="Tahoma"/>
                <a:cs typeface="Tahoma"/>
              </a:rPr>
              <a:t>sL</a:t>
            </a:r>
            <a:r>
              <a:rPr sz="2100" spc="15" baseline="-19841" dirty="0">
                <a:latin typeface="Tahoma"/>
                <a:cs typeface="Tahoma"/>
              </a:rPr>
              <a:t>a</a:t>
            </a:r>
            <a:r>
              <a:rPr sz="2100" spc="10" dirty="0">
                <a:latin typeface="Tahoma"/>
                <a:cs typeface="Tahoma"/>
              </a:rPr>
              <a:t>) </a:t>
            </a:r>
            <a:r>
              <a:rPr sz="2100" spc="5" dirty="0">
                <a:latin typeface="Tahoma"/>
                <a:cs typeface="Tahoma"/>
              </a:rPr>
              <a:t>I</a:t>
            </a:r>
            <a:r>
              <a:rPr sz="2100" spc="7" baseline="-19841" dirty="0">
                <a:latin typeface="Tahoma"/>
                <a:cs typeface="Tahoma"/>
              </a:rPr>
              <a:t>a </a:t>
            </a:r>
            <a:r>
              <a:rPr sz="2100" spc="25" dirty="0">
                <a:latin typeface="Tahoma"/>
                <a:cs typeface="Tahoma"/>
              </a:rPr>
              <a:t>+</a:t>
            </a:r>
            <a:r>
              <a:rPr sz="2100" spc="250" dirty="0">
                <a:latin typeface="Tahoma"/>
                <a:cs typeface="Tahoma"/>
              </a:rPr>
              <a:t> </a:t>
            </a:r>
            <a:r>
              <a:rPr sz="2100" spc="-10" dirty="0">
                <a:latin typeface="Tahoma"/>
                <a:cs typeface="Tahoma"/>
              </a:rPr>
              <a:t>V</a:t>
            </a:r>
            <a:r>
              <a:rPr sz="2100" spc="-15" baseline="-19841" dirty="0">
                <a:latin typeface="Tahoma"/>
                <a:cs typeface="Tahoma"/>
              </a:rPr>
              <a:t>emf</a:t>
            </a:r>
            <a:endParaRPr sz="2100" baseline="-19841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1585"/>
              </a:spcBef>
              <a:tabLst>
                <a:tab pos="1518285" algn="l"/>
              </a:tabLst>
            </a:pPr>
            <a:r>
              <a:rPr sz="2100" spc="-10" dirty="0">
                <a:latin typeface="Tahoma"/>
                <a:cs typeface="Tahoma"/>
              </a:rPr>
              <a:t>V</a:t>
            </a:r>
            <a:r>
              <a:rPr sz="2100" spc="-15" baseline="-19841" dirty="0">
                <a:latin typeface="Tahoma"/>
                <a:cs typeface="Tahoma"/>
              </a:rPr>
              <a:t>emf  </a:t>
            </a:r>
            <a:r>
              <a:rPr sz="2100" spc="25" dirty="0">
                <a:latin typeface="Tahoma"/>
                <a:cs typeface="Tahoma"/>
              </a:rPr>
              <a:t>=</a:t>
            </a:r>
            <a:r>
              <a:rPr sz="2100" spc="-170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k</a:t>
            </a:r>
            <a:r>
              <a:rPr sz="2100" spc="30" baseline="-19841" dirty="0">
                <a:latin typeface="Tahoma"/>
                <a:cs typeface="Tahoma"/>
              </a:rPr>
              <a:t>v</a:t>
            </a:r>
            <a:r>
              <a:rPr sz="2100" spc="345" baseline="-19841" dirty="0">
                <a:latin typeface="Tahoma"/>
                <a:cs typeface="Tahoma"/>
              </a:rPr>
              <a:t> </a:t>
            </a:r>
            <a:r>
              <a:rPr sz="2100" spc="25" dirty="0">
                <a:latin typeface="Symbol"/>
                <a:cs typeface="Symbol"/>
              </a:rPr>
              <a:t></a:t>
            </a:r>
            <a:r>
              <a:rPr sz="2100" spc="25" dirty="0">
                <a:latin typeface="Times New Roman"/>
                <a:cs typeface="Times New Roman"/>
              </a:rPr>
              <a:t>	</a:t>
            </a:r>
            <a:r>
              <a:rPr sz="2100" spc="15" dirty="0">
                <a:solidFill>
                  <a:srgbClr val="FF6600"/>
                </a:solidFill>
                <a:latin typeface="Tahoma"/>
                <a:cs typeface="Tahoma"/>
              </a:rPr>
              <a:t>(back </a:t>
            </a:r>
            <a:r>
              <a:rPr sz="2100" spc="40" dirty="0">
                <a:solidFill>
                  <a:srgbClr val="FF6600"/>
                </a:solidFill>
                <a:latin typeface="Tahoma"/>
                <a:cs typeface="Tahoma"/>
              </a:rPr>
              <a:t>emf)</a:t>
            </a:r>
            <a:endParaRPr sz="2100">
              <a:latin typeface="Tahoma"/>
              <a:cs typeface="Tahoma"/>
            </a:endParaRPr>
          </a:p>
          <a:p>
            <a:pPr marL="2470785">
              <a:lnSpc>
                <a:spcPct val="100000"/>
              </a:lnSpc>
              <a:spcBef>
                <a:spcPts val="740"/>
              </a:spcBef>
            </a:pP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current</a:t>
            </a:r>
            <a:r>
              <a:rPr sz="2100" spc="-40" dirty="0">
                <a:solidFill>
                  <a:srgbClr val="008000"/>
                </a:solidFill>
                <a:latin typeface="Tahoma"/>
                <a:cs typeface="Tahoma"/>
              </a:rPr>
              <a:t> </a:t>
            </a:r>
            <a:r>
              <a:rPr sz="2100" spc="20" dirty="0">
                <a:solidFill>
                  <a:srgbClr val="008000"/>
                </a:solidFill>
                <a:latin typeface="Tahoma"/>
                <a:cs typeface="Tahoma"/>
              </a:rPr>
              <a:t>loop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268246" y="1530603"/>
            <a:ext cx="1869439" cy="5473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72720">
              <a:lnSpc>
                <a:spcPct val="101200"/>
              </a:lnSpc>
              <a:spcBef>
                <a:spcPts val="80"/>
              </a:spcBef>
            </a:pPr>
            <a:r>
              <a:rPr sz="1700" dirty="0">
                <a:solidFill>
                  <a:srgbClr val="1822CD"/>
                </a:solidFill>
                <a:latin typeface="Tahoma"/>
                <a:cs typeface="Tahoma"/>
              </a:rPr>
              <a:t>Laplace </a:t>
            </a:r>
            <a:r>
              <a:rPr sz="1700" spc="5" dirty="0">
                <a:solidFill>
                  <a:srgbClr val="1822CD"/>
                </a:solidFill>
                <a:latin typeface="Tahoma"/>
                <a:cs typeface="Tahoma"/>
              </a:rPr>
              <a:t>domain  </a:t>
            </a:r>
            <a:r>
              <a:rPr sz="1700" spc="-5" dirty="0">
                <a:solidFill>
                  <a:srgbClr val="1822CD"/>
                </a:solidFill>
                <a:latin typeface="Tahoma"/>
                <a:cs typeface="Tahoma"/>
              </a:rPr>
              <a:t>(transfer</a:t>
            </a:r>
            <a:r>
              <a:rPr sz="1700" spc="-50" dirty="0">
                <a:solidFill>
                  <a:srgbClr val="1822CD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1822CD"/>
                </a:solidFill>
                <a:latin typeface="Tahoma"/>
                <a:cs typeface="Tahoma"/>
              </a:rPr>
              <a:t>functions)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5396991" y="4182871"/>
            <a:ext cx="4587240" cy="27218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429319" y="4214000"/>
            <a:ext cx="4466590" cy="2600960"/>
          </a:xfrm>
          <a:custGeom>
            <a:avLst/>
            <a:gdLst/>
            <a:ahLst/>
            <a:cxnLst/>
            <a:rect l="l" t="t" r="r" b="b"/>
            <a:pathLst>
              <a:path w="4466590" h="2600959">
                <a:moveTo>
                  <a:pt x="0" y="2600888"/>
                </a:moveTo>
                <a:lnTo>
                  <a:pt x="4466449" y="2600888"/>
                </a:lnTo>
                <a:lnTo>
                  <a:pt x="4466449" y="0"/>
                </a:lnTo>
                <a:lnTo>
                  <a:pt x="0" y="0"/>
                </a:lnTo>
                <a:lnTo>
                  <a:pt x="0" y="2600888"/>
                </a:lnTo>
                <a:close/>
              </a:path>
            </a:pathLst>
          </a:custGeom>
          <a:solidFill>
            <a:srgbClr val="FF6600">
              <a:alpha val="341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429319" y="4214000"/>
            <a:ext cx="4466590" cy="2600960"/>
          </a:xfrm>
          <a:custGeom>
            <a:avLst/>
            <a:gdLst/>
            <a:ahLst/>
            <a:cxnLst/>
            <a:rect l="l" t="t" r="r" b="b"/>
            <a:pathLst>
              <a:path w="4466590" h="2600959">
                <a:moveTo>
                  <a:pt x="0" y="0"/>
                </a:moveTo>
                <a:lnTo>
                  <a:pt x="4466448" y="0"/>
                </a:lnTo>
                <a:lnTo>
                  <a:pt x="4466448" y="2600889"/>
                </a:lnTo>
                <a:lnTo>
                  <a:pt x="0" y="2600889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8645652" y="6440931"/>
            <a:ext cx="117348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5" dirty="0">
                <a:solidFill>
                  <a:srgbClr val="800000"/>
                </a:solidFill>
                <a:latin typeface="Tahoma"/>
                <a:cs typeface="Tahoma"/>
              </a:rPr>
              <a:t>DC</a:t>
            </a:r>
            <a:r>
              <a:rPr sz="2100" spc="-6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2100" spc="20" dirty="0">
                <a:solidFill>
                  <a:srgbClr val="800000"/>
                </a:solidFill>
                <a:latin typeface="Tahoma"/>
                <a:cs typeface="Tahoma"/>
              </a:rPr>
              <a:t>motor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736468" y="3861655"/>
            <a:ext cx="54610" cy="153670"/>
          </a:xfrm>
          <a:custGeom>
            <a:avLst/>
            <a:gdLst/>
            <a:ahLst/>
            <a:cxnLst/>
            <a:rect l="l" t="t" r="r" b="b"/>
            <a:pathLst>
              <a:path w="54609" h="153670">
                <a:moveTo>
                  <a:pt x="23823" y="81607"/>
                </a:moveTo>
                <a:lnTo>
                  <a:pt x="22235" y="153118"/>
                </a:lnTo>
                <a:lnTo>
                  <a:pt x="29041" y="153269"/>
                </a:lnTo>
                <a:lnTo>
                  <a:pt x="30630" y="81758"/>
                </a:lnTo>
                <a:lnTo>
                  <a:pt x="23823" y="81607"/>
                </a:lnTo>
                <a:close/>
              </a:path>
              <a:path w="54609" h="153670">
                <a:moveTo>
                  <a:pt x="50040" y="67993"/>
                </a:moveTo>
                <a:lnTo>
                  <a:pt x="24126" y="67993"/>
                </a:lnTo>
                <a:lnTo>
                  <a:pt x="30933" y="68145"/>
                </a:lnTo>
                <a:lnTo>
                  <a:pt x="30630" y="81758"/>
                </a:lnTo>
                <a:lnTo>
                  <a:pt x="54455" y="82288"/>
                </a:lnTo>
                <a:lnTo>
                  <a:pt x="50040" y="67993"/>
                </a:lnTo>
                <a:close/>
              </a:path>
              <a:path w="54609" h="153670">
                <a:moveTo>
                  <a:pt x="24126" y="67993"/>
                </a:moveTo>
                <a:lnTo>
                  <a:pt x="23823" y="81607"/>
                </a:lnTo>
                <a:lnTo>
                  <a:pt x="30630" y="81758"/>
                </a:lnTo>
                <a:lnTo>
                  <a:pt x="30933" y="68145"/>
                </a:lnTo>
                <a:lnTo>
                  <a:pt x="24126" y="67993"/>
                </a:lnTo>
                <a:close/>
              </a:path>
              <a:path w="54609" h="153670">
                <a:moveTo>
                  <a:pt x="29042" y="0"/>
                </a:moveTo>
                <a:lnTo>
                  <a:pt x="0" y="81078"/>
                </a:lnTo>
                <a:lnTo>
                  <a:pt x="23823" y="81607"/>
                </a:lnTo>
                <a:lnTo>
                  <a:pt x="24126" y="67993"/>
                </a:lnTo>
                <a:lnTo>
                  <a:pt x="50040" y="67993"/>
                </a:lnTo>
                <a:lnTo>
                  <a:pt x="29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804940" y="6349390"/>
            <a:ext cx="4244340" cy="62738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23850" marR="30480" indent="-286385">
              <a:lnSpc>
                <a:spcPct val="95600"/>
              </a:lnSpc>
              <a:spcBef>
                <a:spcPts val="190"/>
              </a:spcBef>
            </a:pPr>
            <a:r>
              <a:rPr sz="1350" i="1" spc="-30" dirty="0">
                <a:solidFill>
                  <a:srgbClr val="008000"/>
                </a:solidFill>
                <a:latin typeface="Tahoma"/>
                <a:cs typeface="Tahoma"/>
              </a:rPr>
              <a:t>* </a:t>
            </a:r>
            <a:r>
              <a:rPr sz="1350" i="1" spc="-40" dirty="0">
                <a:solidFill>
                  <a:srgbClr val="008000"/>
                </a:solidFill>
                <a:latin typeface="Tahoma"/>
                <a:cs typeface="Tahoma"/>
              </a:rPr>
              <a:t>= </a:t>
            </a:r>
            <a:r>
              <a:rPr sz="1350" i="1" spc="-30" dirty="0">
                <a:solidFill>
                  <a:srgbClr val="008000"/>
                </a:solidFill>
                <a:latin typeface="Tahoma"/>
                <a:cs typeface="Tahoma"/>
              </a:rPr>
              <a:t>the </a:t>
            </a:r>
            <a:r>
              <a:rPr sz="1350" i="1" spc="-35" dirty="0">
                <a:solidFill>
                  <a:srgbClr val="008000"/>
                </a:solidFill>
                <a:latin typeface="Tahoma"/>
                <a:cs typeface="Tahoma"/>
              </a:rPr>
              <a:t>motor </a:t>
            </a:r>
            <a:r>
              <a:rPr sz="1350" i="1" spc="-25" dirty="0">
                <a:solidFill>
                  <a:srgbClr val="008000"/>
                </a:solidFill>
                <a:latin typeface="Tahoma"/>
                <a:cs typeface="Tahoma"/>
              </a:rPr>
              <a:t>is </a:t>
            </a:r>
            <a:r>
              <a:rPr sz="1350" i="1" spc="-30" dirty="0">
                <a:solidFill>
                  <a:srgbClr val="008000"/>
                </a:solidFill>
                <a:latin typeface="Tahoma"/>
                <a:cs typeface="Tahoma"/>
              </a:rPr>
              <a:t>seen here </a:t>
            </a:r>
            <a:r>
              <a:rPr sz="1350" i="1" spc="-35" dirty="0">
                <a:solidFill>
                  <a:srgbClr val="008000"/>
                </a:solidFill>
                <a:latin typeface="Tahoma"/>
                <a:cs typeface="Tahoma"/>
              </a:rPr>
              <a:t>as </a:t>
            </a:r>
            <a:r>
              <a:rPr sz="1350" i="1" spc="-30" dirty="0">
                <a:solidFill>
                  <a:srgbClr val="008000"/>
                </a:solidFill>
                <a:latin typeface="Tahoma"/>
                <a:cs typeface="Tahoma"/>
              </a:rPr>
              <a:t>a </a:t>
            </a:r>
            <a:r>
              <a:rPr sz="1350" i="1" spc="-35" dirty="0">
                <a:solidFill>
                  <a:srgbClr val="008000"/>
                </a:solidFill>
                <a:latin typeface="Tahoma"/>
                <a:cs typeface="Tahoma"/>
              </a:rPr>
              <a:t>steady </a:t>
            </a:r>
            <a:r>
              <a:rPr sz="1350" i="1" spc="-30" dirty="0">
                <a:solidFill>
                  <a:srgbClr val="008000"/>
                </a:solidFill>
                <a:latin typeface="Tahoma"/>
                <a:cs typeface="Tahoma"/>
              </a:rPr>
              <a:t>state “generator”;  to actually regulate velocity or </a:t>
            </a:r>
            <a:r>
              <a:rPr sz="1350" i="1" spc="-35" dirty="0">
                <a:solidFill>
                  <a:srgbClr val="008000"/>
                </a:solidFill>
                <a:latin typeface="Tahoma"/>
                <a:cs typeface="Tahoma"/>
              </a:rPr>
              <a:t>torque </a:t>
            </a:r>
            <a:r>
              <a:rPr sz="1350" i="1" spc="-25" dirty="0">
                <a:solidFill>
                  <a:srgbClr val="008000"/>
                </a:solidFill>
                <a:latin typeface="Tahoma"/>
                <a:cs typeface="Tahoma"/>
              </a:rPr>
              <a:t>in </a:t>
            </a:r>
            <a:r>
              <a:rPr sz="1350" i="1" spc="-40" dirty="0">
                <a:solidFill>
                  <a:srgbClr val="008000"/>
                </a:solidFill>
                <a:latin typeface="Tahoma"/>
                <a:cs typeface="Tahoma"/>
              </a:rPr>
              <a:t>an </a:t>
            </a:r>
            <a:r>
              <a:rPr sz="1350" i="1" spc="-25" dirty="0">
                <a:solidFill>
                  <a:srgbClr val="008000"/>
                </a:solidFill>
                <a:latin typeface="Tahoma"/>
                <a:cs typeface="Tahoma"/>
              </a:rPr>
              <a:t>efficient  </a:t>
            </a:r>
            <a:r>
              <a:rPr sz="1350" i="1" spc="-50" dirty="0">
                <a:solidFill>
                  <a:srgbClr val="008000"/>
                </a:solidFill>
                <a:latin typeface="Tahoma"/>
                <a:cs typeface="Tahoma"/>
              </a:rPr>
              <a:t>way </a:t>
            </a:r>
            <a:r>
              <a:rPr sz="1350" i="1" spc="-35" dirty="0">
                <a:solidFill>
                  <a:srgbClr val="008000"/>
                </a:solidFill>
                <a:latin typeface="Tahoma"/>
                <a:cs typeface="Tahoma"/>
              </a:rPr>
              <a:t>against </a:t>
            </a:r>
            <a:r>
              <a:rPr sz="13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275" baseline="-19607" dirty="0">
                <a:solidFill>
                  <a:srgbClr val="FF0000"/>
                </a:solidFill>
                <a:latin typeface="Tahoma"/>
                <a:cs typeface="Tahoma"/>
              </a:rPr>
              <a:t>load</a:t>
            </a:r>
            <a:r>
              <a:rPr sz="1300" dirty="0">
                <a:solidFill>
                  <a:srgbClr val="008000"/>
                </a:solidFill>
                <a:latin typeface="Tahoma"/>
                <a:cs typeface="Tahoma"/>
              </a:rPr>
              <a:t>, </a:t>
            </a:r>
            <a:r>
              <a:rPr sz="1350" i="1" spc="-30" dirty="0">
                <a:solidFill>
                  <a:srgbClr val="008000"/>
                </a:solidFill>
                <a:latin typeface="Tahoma"/>
                <a:cs typeface="Tahoma"/>
              </a:rPr>
              <a:t>further control </a:t>
            </a:r>
            <a:r>
              <a:rPr sz="1350" i="1" spc="-35" dirty="0">
                <a:solidFill>
                  <a:srgbClr val="008000"/>
                </a:solidFill>
                <a:latin typeface="Tahoma"/>
                <a:cs typeface="Tahoma"/>
              </a:rPr>
              <a:t>loops are</a:t>
            </a:r>
            <a:r>
              <a:rPr sz="1350" i="1" spc="45" dirty="0">
                <a:solidFill>
                  <a:srgbClr val="008000"/>
                </a:solidFill>
                <a:latin typeface="Tahoma"/>
                <a:cs typeface="Tahoma"/>
              </a:rPr>
              <a:t> </a:t>
            </a:r>
            <a:r>
              <a:rPr sz="1350" i="1" spc="-35" dirty="0">
                <a:solidFill>
                  <a:srgbClr val="008000"/>
                </a:solidFill>
                <a:latin typeface="Tahoma"/>
                <a:cs typeface="Tahoma"/>
              </a:rPr>
              <a:t>needed!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108" name="object 10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20</a:t>
            </a:fld>
            <a:endParaRPr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7643" y="652779"/>
            <a:ext cx="540575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Data sheet electrical</a:t>
            </a:r>
            <a:r>
              <a:rPr spc="-30" dirty="0"/>
              <a:t> </a:t>
            </a:r>
            <a:r>
              <a:rPr spc="10" dirty="0"/>
              <a:t>motors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6304" y="1701291"/>
            <a:ext cx="19989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SzPct val="60000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3000" dirty="0">
                <a:latin typeface="Tahoma"/>
                <a:cs typeface="Tahoma"/>
              </a:rPr>
              <a:t>DC</a:t>
            </a:r>
            <a:r>
              <a:rPr sz="3000" spc="-8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drives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49776" y="1518919"/>
            <a:ext cx="2084832" cy="2258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524" y="3928038"/>
            <a:ext cx="9738013" cy="2233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90383" y="1793239"/>
            <a:ext cx="2048255" cy="1889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58219" y="6276339"/>
            <a:ext cx="489458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spc="5" dirty="0">
                <a:latin typeface="Tahoma"/>
                <a:cs typeface="Tahoma"/>
              </a:rPr>
              <a:t>nominal/peak torques </a:t>
            </a:r>
            <a:r>
              <a:rPr sz="2550" spc="10" dirty="0">
                <a:latin typeface="Tahoma"/>
                <a:cs typeface="Tahoma"/>
              </a:rPr>
              <a:t>and</a:t>
            </a:r>
            <a:r>
              <a:rPr sz="2550" spc="-35" dirty="0">
                <a:latin typeface="Tahoma"/>
                <a:cs typeface="Tahoma"/>
              </a:rPr>
              <a:t> </a:t>
            </a:r>
            <a:r>
              <a:rPr sz="2550" spc="10" dirty="0">
                <a:latin typeface="Tahoma"/>
                <a:cs typeface="Tahoma"/>
              </a:rPr>
              <a:t>speeds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269" y="5417423"/>
            <a:ext cx="1877695" cy="29845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4508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355"/>
              </a:spcBef>
            </a:pPr>
            <a:r>
              <a:rPr sz="1300" spc="-10" dirty="0">
                <a:latin typeface="Tahoma"/>
                <a:cs typeface="Tahoma"/>
              </a:rPr>
              <a:t>Max. Instant.</a:t>
            </a:r>
            <a:r>
              <a:rPr sz="1300" spc="-25" dirty="0">
                <a:latin typeface="Tahoma"/>
                <a:cs typeface="Tahoma"/>
              </a:rPr>
              <a:t> </a:t>
            </a:r>
            <a:r>
              <a:rPr sz="1300" spc="-30" dirty="0">
                <a:latin typeface="Tahoma"/>
                <a:cs typeface="Tahoma"/>
              </a:rPr>
              <a:t>Torque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34000" y="3587608"/>
            <a:ext cx="463550" cy="218440"/>
          </a:xfrm>
          <a:custGeom>
            <a:avLst/>
            <a:gdLst/>
            <a:ahLst/>
            <a:cxnLst/>
            <a:rect l="l" t="t" r="r" b="b"/>
            <a:pathLst>
              <a:path w="463550" h="218439">
                <a:moveTo>
                  <a:pt x="0" y="217875"/>
                </a:moveTo>
                <a:lnTo>
                  <a:pt x="462985" y="217875"/>
                </a:lnTo>
                <a:lnTo>
                  <a:pt x="462985" y="0"/>
                </a:lnTo>
                <a:lnTo>
                  <a:pt x="0" y="0"/>
                </a:lnTo>
                <a:lnTo>
                  <a:pt x="0" y="217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21</a:t>
            </a:fld>
            <a:endParaRPr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6304" y="1539747"/>
            <a:ext cx="196786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SzPct val="60000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3000" spc="-5" dirty="0">
                <a:latin typeface="Tahoma"/>
                <a:cs typeface="Tahoma"/>
              </a:rPr>
              <a:t>AC</a:t>
            </a:r>
            <a:r>
              <a:rPr sz="3000" spc="-8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drives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0000" y="2290063"/>
            <a:ext cx="2234184" cy="2907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5042" y="2060777"/>
            <a:ext cx="5882640" cy="3571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54026" y="634491"/>
            <a:ext cx="540575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Data sheet electrical</a:t>
            </a:r>
            <a:r>
              <a:rPr spc="-30" dirty="0"/>
              <a:t> </a:t>
            </a:r>
            <a:r>
              <a:rPr spc="10" dirty="0"/>
              <a:t>motors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22</a:t>
            </a:fld>
            <a:endParaRPr spc="-50" dirty="0"/>
          </a:p>
        </p:txBody>
      </p:sp>
      <p:sp>
        <p:nvSpPr>
          <p:cNvPr id="8" name="object 8"/>
          <p:cNvSpPr txBox="1"/>
          <p:nvPr/>
        </p:nvSpPr>
        <p:spPr>
          <a:xfrm>
            <a:off x="707785" y="5864859"/>
            <a:ext cx="9130665" cy="1006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35"/>
              </a:spcBef>
              <a:buClr>
                <a:srgbClr val="8000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sz="2100" spc="5" dirty="0">
                <a:latin typeface="Tahoma"/>
                <a:cs typeface="Tahoma"/>
              </a:rPr>
              <a:t>for </a:t>
            </a:r>
            <a:r>
              <a:rPr sz="2100" spc="15" dirty="0">
                <a:latin typeface="Tahoma"/>
                <a:cs typeface="Tahoma"/>
              </a:rPr>
              <a:t>applications requiring a </a:t>
            </a:r>
            <a:r>
              <a:rPr sz="2100" spc="10" dirty="0">
                <a:latin typeface="Tahoma"/>
                <a:cs typeface="Tahoma"/>
              </a:rPr>
              <a:t>rapid </a:t>
            </a:r>
            <a:r>
              <a:rPr sz="2100" spc="15" dirty="0">
                <a:latin typeface="Tahoma"/>
                <a:cs typeface="Tahoma"/>
              </a:rPr>
              <a:t>and </a:t>
            </a:r>
            <a:r>
              <a:rPr sz="2100" spc="10" dirty="0">
                <a:latin typeface="Tahoma"/>
                <a:cs typeface="Tahoma"/>
              </a:rPr>
              <a:t>accurate </a:t>
            </a:r>
            <a:r>
              <a:rPr sz="2100" spc="15" dirty="0">
                <a:latin typeface="Tahoma"/>
                <a:cs typeface="Tahoma"/>
              </a:rPr>
              <a:t>response (in</a:t>
            </a:r>
            <a:r>
              <a:rPr sz="2100" spc="4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robotics!)</a:t>
            </a:r>
            <a:endParaRPr sz="2100">
              <a:latin typeface="Tahoma"/>
              <a:cs typeface="Tahoma"/>
            </a:endParaRPr>
          </a:p>
          <a:p>
            <a:pPr marL="298450" indent="-286385">
              <a:lnSpc>
                <a:spcPct val="100000"/>
              </a:lnSpc>
              <a:spcBef>
                <a:spcPts val="50"/>
              </a:spcBef>
              <a:buClr>
                <a:srgbClr val="8000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sz="2100" spc="15" dirty="0">
                <a:latin typeface="Tahoma"/>
                <a:cs typeface="Tahoma"/>
              </a:rPr>
              <a:t>induction </a:t>
            </a:r>
            <a:r>
              <a:rPr sz="2100" spc="20" dirty="0">
                <a:latin typeface="Tahoma"/>
                <a:cs typeface="Tahoma"/>
              </a:rPr>
              <a:t>motors </a:t>
            </a:r>
            <a:r>
              <a:rPr sz="2100" spc="15" dirty="0">
                <a:latin typeface="Tahoma"/>
                <a:cs typeface="Tahoma"/>
              </a:rPr>
              <a:t>driven </a:t>
            </a:r>
            <a:r>
              <a:rPr sz="2100" spc="10" dirty="0">
                <a:latin typeface="Tahoma"/>
                <a:cs typeface="Tahoma"/>
              </a:rPr>
              <a:t>by </a:t>
            </a:r>
            <a:r>
              <a:rPr sz="2100" spc="15" dirty="0">
                <a:latin typeface="Tahoma"/>
                <a:cs typeface="Tahoma"/>
              </a:rPr>
              <a:t>alternate current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(AC)</a:t>
            </a:r>
            <a:endParaRPr sz="2100">
              <a:latin typeface="Tahoma"/>
              <a:cs typeface="Tahoma"/>
            </a:endParaRPr>
          </a:p>
          <a:p>
            <a:pPr marL="298450" indent="-286385">
              <a:lnSpc>
                <a:spcPct val="100000"/>
              </a:lnSpc>
              <a:spcBef>
                <a:spcPts val="70"/>
              </a:spcBef>
              <a:buClr>
                <a:srgbClr val="8000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sz="2100" spc="15" dirty="0">
                <a:latin typeface="Tahoma"/>
                <a:cs typeface="Tahoma"/>
              </a:rPr>
              <a:t>small diameter rotors, </a:t>
            </a:r>
            <a:r>
              <a:rPr sz="2100" spc="20" dirty="0">
                <a:latin typeface="Tahoma"/>
                <a:cs typeface="Tahoma"/>
              </a:rPr>
              <a:t>with low </a:t>
            </a:r>
            <a:r>
              <a:rPr sz="2100" spc="15" dirty="0">
                <a:latin typeface="Tahoma"/>
                <a:cs typeface="Tahoma"/>
              </a:rPr>
              <a:t>inertia </a:t>
            </a:r>
            <a:r>
              <a:rPr sz="2100" spc="5" dirty="0">
                <a:latin typeface="Tahoma"/>
                <a:cs typeface="Tahoma"/>
              </a:rPr>
              <a:t>for fast </a:t>
            </a:r>
            <a:r>
              <a:rPr sz="2100" spc="15" dirty="0">
                <a:latin typeface="Tahoma"/>
                <a:cs typeface="Tahoma"/>
              </a:rPr>
              <a:t>starts, </a:t>
            </a:r>
            <a:r>
              <a:rPr sz="2100" spc="10" dirty="0">
                <a:latin typeface="Tahoma"/>
                <a:cs typeface="Tahoma"/>
              </a:rPr>
              <a:t>stops, </a:t>
            </a:r>
            <a:r>
              <a:rPr sz="2100" spc="20" dirty="0">
                <a:latin typeface="Tahoma"/>
                <a:cs typeface="Tahoma"/>
              </a:rPr>
              <a:t>and</a:t>
            </a:r>
            <a:r>
              <a:rPr sz="2100" spc="105" dirty="0">
                <a:latin typeface="Tahoma"/>
                <a:cs typeface="Tahoma"/>
              </a:rPr>
              <a:t> </a:t>
            </a:r>
            <a:r>
              <a:rPr sz="2100" spc="10" dirty="0">
                <a:latin typeface="Tahoma"/>
                <a:cs typeface="Tahoma"/>
              </a:rPr>
              <a:t>reversals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Exploded view </a:t>
            </a:r>
            <a:r>
              <a:rPr spc="10" dirty="0"/>
              <a:t>of </a:t>
            </a:r>
            <a:r>
              <a:rPr spc="15" dirty="0"/>
              <a:t>a</a:t>
            </a:r>
            <a:r>
              <a:rPr spc="-60" dirty="0"/>
              <a:t> </a:t>
            </a:r>
            <a:r>
              <a:rPr spc="10" dirty="0"/>
              <a:t>joint</a:t>
            </a:r>
          </a:p>
          <a:p>
            <a:pPr marL="25400" algn="ctr">
              <a:lnSpc>
                <a:spcPct val="100000"/>
              </a:lnSpc>
              <a:spcBef>
                <a:spcPts val="60"/>
              </a:spcBef>
            </a:pPr>
            <a:r>
              <a:rPr sz="2550" spc="5" dirty="0"/>
              <a:t>in the </a:t>
            </a:r>
            <a:r>
              <a:rPr sz="2550" spc="10" dirty="0"/>
              <a:t>DLR-III</a:t>
            </a:r>
            <a:r>
              <a:rPr sz="2550" spc="-15" dirty="0"/>
              <a:t> </a:t>
            </a:r>
            <a:r>
              <a:rPr sz="2550" spc="5" dirty="0"/>
              <a:t>robot</a:t>
            </a:r>
            <a:endParaRPr sz="2550"/>
          </a:p>
        </p:txBody>
      </p:sp>
      <p:sp>
        <p:nvSpPr>
          <p:cNvPr id="5" name="object 5"/>
          <p:cNvSpPr/>
          <p:nvPr/>
        </p:nvSpPr>
        <p:spPr>
          <a:xfrm>
            <a:off x="1883736" y="1522897"/>
            <a:ext cx="6711588" cy="5428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17078" y="4910835"/>
            <a:ext cx="14732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470" dirty="0">
                <a:solidFill>
                  <a:srgbClr val="FF0000"/>
                </a:solidFill>
                <a:latin typeface="Cambria Math"/>
                <a:cs typeface="Cambria Math"/>
              </a:rPr>
              <a:t>!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23</a:t>
            </a:fld>
            <a:endParaRPr spc="-50" dirty="0"/>
          </a:p>
        </p:txBody>
      </p:sp>
      <p:sp>
        <p:nvSpPr>
          <p:cNvPr id="7" name="object 7"/>
          <p:cNvSpPr txBox="1"/>
          <p:nvPr/>
        </p:nvSpPr>
        <p:spPr>
          <a:xfrm>
            <a:off x="3886875" y="1585467"/>
            <a:ext cx="14224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245" dirty="0">
                <a:solidFill>
                  <a:srgbClr val="FF0000"/>
                </a:solidFill>
                <a:latin typeface="Cambria Math"/>
                <a:cs typeface="Cambria Math"/>
              </a:rPr>
              <a:t>"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0147" y="4395723"/>
            <a:ext cx="838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0432FF"/>
                </a:solidFill>
                <a:latin typeface="Tahoma"/>
                <a:cs typeface="Tahoma"/>
              </a:rPr>
              <a:t>stiffness</a:t>
            </a:r>
            <a:r>
              <a:rPr sz="1300" spc="45" dirty="0">
                <a:solidFill>
                  <a:srgbClr val="0432FF"/>
                </a:solidFill>
                <a:latin typeface="Tahoma"/>
                <a:cs typeface="Tahoma"/>
              </a:rPr>
              <a:t> </a:t>
            </a:r>
            <a:r>
              <a:rPr sz="1700" spc="135" dirty="0">
                <a:solidFill>
                  <a:srgbClr val="FF0000"/>
                </a:solidFill>
                <a:latin typeface="Cambria Math"/>
                <a:cs typeface="Cambria Math"/>
              </a:rPr>
              <a:t>#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0658" y="4066676"/>
            <a:ext cx="1391285" cy="5105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1300" spc="-10" dirty="0">
                <a:solidFill>
                  <a:srgbClr val="0432FF"/>
                </a:solidFill>
                <a:latin typeface="Tahoma"/>
                <a:cs typeface="Tahoma"/>
              </a:rPr>
              <a:t>joint</a:t>
            </a:r>
            <a:r>
              <a:rPr sz="1300" spc="-20" dirty="0">
                <a:solidFill>
                  <a:srgbClr val="0432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0432FF"/>
                </a:solidFill>
                <a:latin typeface="Tahoma"/>
                <a:cs typeface="Tahoma"/>
              </a:rPr>
              <a:t>torque</a:t>
            </a:r>
            <a:endParaRPr sz="13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700" spc="-335" dirty="0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r>
              <a:rPr sz="1875" spc="-502" baseline="-15555" dirty="0">
                <a:solidFill>
                  <a:srgbClr val="FF0000"/>
                </a:solidFill>
                <a:latin typeface="Cambria Math"/>
                <a:cs typeface="Cambria Math"/>
              </a:rPr>
              <a:t>%</a:t>
            </a:r>
            <a:r>
              <a:rPr sz="1875" spc="412" baseline="-1555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700" dirty="0">
                <a:solidFill>
                  <a:srgbClr val="FF0000"/>
                </a:solidFill>
                <a:latin typeface="Cambria Math"/>
                <a:cs typeface="Cambria Math"/>
              </a:rPr>
              <a:t>= </a:t>
            </a:r>
            <a:r>
              <a:rPr sz="1700" spc="220" dirty="0">
                <a:solidFill>
                  <a:srgbClr val="FF0000"/>
                </a:solidFill>
                <a:latin typeface="Cambria Math"/>
                <a:cs typeface="Cambria Math"/>
              </a:rPr>
              <a:t>#(! </a:t>
            </a:r>
            <a:r>
              <a:rPr sz="1700" dirty="0">
                <a:solidFill>
                  <a:srgbClr val="FF0000"/>
                </a:solidFill>
                <a:latin typeface="Cambria Math"/>
                <a:cs typeface="Cambria Math"/>
              </a:rPr>
              <a:t>−</a:t>
            </a:r>
            <a:r>
              <a:rPr sz="1700" spc="-7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700" spc="150" dirty="0">
                <a:solidFill>
                  <a:srgbClr val="FF0000"/>
                </a:solidFill>
                <a:latin typeface="Cambria Math"/>
                <a:cs typeface="Cambria Math"/>
              </a:rPr>
              <a:t>")</a:t>
            </a:r>
            <a:endParaRPr sz="17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45941" y="674115"/>
            <a:ext cx="508825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Functional </a:t>
            </a:r>
            <a:r>
              <a:rPr spc="15" dirty="0"/>
              <a:t>units </a:t>
            </a:r>
            <a:r>
              <a:rPr spc="10" dirty="0"/>
              <a:t>of </a:t>
            </a:r>
            <a:r>
              <a:rPr spc="15" dirty="0"/>
              <a:t>a</a:t>
            </a:r>
            <a:r>
              <a:rPr spc="-55" dirty="0"/>
              <a:t> </a:t>
            </a:r>
            <a:r>
              <a:rPr spc="10" dirty="0"/>
              <a:t>robot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57346" y="7000023"/>
            <a:ext cx="156210" cy="270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z="1600" i="1" spc="-50" dirty="0">
                <a:solidFill>
                  <a:srgbClr val="5F5F5F"/>
                </a:solidFill>
                <a:latin typeface="Tahoma"/>
                <a:cs typeface="Tahoma"/>
              </a:rPr>
              <a:t>3</a:t>
            </a:fld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039" y="1489413"/>
            <a:ext cx="9335135" cy="534860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29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10" dirty="0">
                <a:latin typeface="Tahoma"/>
                <a:cs typeface="Tahoma"/>
              </a:rPr>
              <a:t>mechanical </a:t>
            </a:r>
            <a:r>
              <a:rPr sz="2550" spc="5" dirty="0">
                <a:latin typeface="Tahoma"/>
                <a:cs typeface="Tahoma"/>
              </a:rPr>
              <a:t>units (robot</a:t>
            </a:r>
            <a:r>
              <a:rPr sz="2550" dirty="0">
                <a:latin typeface="Tahoma"/>
                <a:cs typeface="Tahoma"/>
              </a:rPr>
              <a:t> </a:t>
            </a:r>
            <a:r>
              <a:rPr sz="2550" spc="10" dirty="0">
                <a:latin typeface="Tahoma"/>
                <a:cs typeface="Tahoma"/>
              </a:rPr>
              <a:t>arms)</a:t>
            </a:r>
            <a:endParaRPr sz="2550">
              <a:latin typeface="Tahoma"/>
              <a:cs typeface="Tahoma"/>
            </a:endParaRPr>
          </a:p>
          <a:p>
            <a:pPr marL="808990" lvl="1" indent="-306705">
              <a:lnSpc>
                <a:spcPct val="100000"/>
              </a:lnSpc>
              <a:spcBef>
                <a:spcPts val="17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rigid links </a:t>
            </a:r>
            <a:r>
              <a:rPr sz="2100" spc="20" dirty="0">
                <a:latin typeface="Tahoma"/>
                <a:cs typeface="Tahoma"/>
              </a:rPr>
              <a:t>connected </a:t>
            </a:r>
            <a:r>
              <a:rPr sz="2100" spc="15" dirty="0">
                <a:latin typeface="Tahoma"/>
                <a:cs typeface="Tahoma"/>
              </a:rPr>
              <a:t>through </a:t>
            </a:r>
            <a:r>
              <a:rPr sz="2250" i="1" spc="-45" dirty="0">
                <a:latin typeface="Tahoma"/>
                <a:cs typeface="Tahoma"/>
              </a:rPr>
              <a:t>rotational </a:t>
            </a:r>
            <a:r>
              <a:rPr sz="2100" spc="15" dirty="0">
                <a:latin typeface="Tahoma"/>
                <a:cs typeface="Tahoma"/>
              </a:rPr>
              <a:t>or </a:t>
            </a:r>
            <a:r>
              <a:rPr sz="2250" i="1" spc="-50" dirty="0">
                <a:latin typeface="Tahoma"/>
                <a:cs typeface="Tahoma"/>
              </a:rPr>
              <a:t>prismatic </a:t>
            </a:r>
            <a:r>
              <a:rPr sz="2100" spc="15" dirty="0">
                <a:latin typeface="Tahoma"/>
                <a:cs typeface="Tahoma"/>
              </a:rPr>
              <a:t>joints (each 1</a:t>
            </a:r>
            <a:r>
              <a:rPr sz="2100" spc="5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dof)</a:t>
            </a:r>
            <a:endParaRPr sz="2100">
              <a:latin typeface="Tahoma"/>
              <a:cs typeface="Tahoma"/>
            </a:endParaRPr>
          </a:p>
          <a:p>
            <a:pPr marL="808990" lvl="1" indent="-306705">
              <a:lnSpc>
                <a:spcPct val="100000"/>
              </a:lnSpc>
              <a:spcBef>
                <a:spcPts val="28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mechanical subdivisions:</a:t>
            </a:r>
            <a:endParaRPr sz="2100">
              <a:latin typeface="Tahoma"/>
              <a:cs typeface="Tahoma"/>
            </a:endParaRPr>
          </a:p>
          <a:p>
            <a:pPr marL="1237615" marR="16510" lvl="2" indent="-245110">
              <a:lnSpc>
                <a:spcPts val="2300"/>
              </a:lnSpc>
              <a:spcBef>
                <a:spcPts val="575"/>
              </a:spcBef>
              <a:buClr>
                <a:srgbClr val="3333CC"/>
              </a:buClr>
              <a:buSzPct val="46666"/>
              <a:buFont typeface="Wingdings"/>
              <a:buChar char=""/>
              <a:tabLst>
                <a:tab pos="1237615" algn="l"/>
                <a:tab pos="1238250" algn="l"/>
              </a:tabLst>
            </a:pPr>
            <a:r>
              <a:rPr sz="2250" i="1" spc="-55" dirty="0">
                <a:latin typeface="Tahoma"/>
                <a:cs typeface="Tahoma"/>
              </a:rPr>
              <a:t>supporting </a:t>
            </a:r>
            <a:r>
              <a:rPr sz="2250" i="1" spc="-50" dirty="0">
                <a:latin typeface="Tahoma"/>
                <a:cs typeface="Tahoma"/>
              </a:rPr>
              <a:t>structure </a:t>
            </a:r>
            <a:r>
              <a:rPr sz="2100" spc="15" dirty="0">
                <a:latin typeface="Tahoma"/>
                <a:cs typeface="Tahoma"/>
              </a:rPr>
              <a:t>(mobility), </a:t>
            </a:r>
            <a:r>
              <a:rPr sz="2250" i="1" spc="-50" dirty="0">
                <a:latin typeface="Tahoma"/>
                <a:cs typeface="Tahoma"/>
              </a:rPr>
              <a:t>wrist </a:t>
            </a:r>
            <a:r>
              <a:rPr sz="2100" spc="15" dirty="0">
                <a:latin typeface="Tahoma"/>
                <a:cs typeface="Tahoma"/>
              </a:rPr>
              <a:t>(dexterity), </a:t>
            </a:r>
            <a:r>
              <a:rPr sz="2250" i="1" spc="-55" dirty="0">
                <a:latin typeface="Tahoma"/>
                <a:cs typeface="Tahoma"/>
              </a:rPr>
              <a:t>end-effector </a:t>
            </a:r>
            <a:r>
              <a:rPr sz="2100" spc="15" dirty="0">
                <a:latin typeface="Tahoma"/>
                <a:cs typeface="Tahoma"/>
              </a:rPr>
              <a:t>(task  execution, </a:t>
            </a:r>
            <a:r>
              <a:rPr sz="2100" spc="10" dirty="0">
                <a:latin typeface="Tahoma"/>
                <a:cs typeface="Tahoma"/>
              </a:rPr>
              <a:t>e.g.,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manipulation)</a:t>
            </a:r>
            <a:endParaRPr sz="2100">
              <a:latin typeface="Tahoma"/>
              <a:cs typeface="Tahoma"/>
            </a:endParaRPr>
          </a:p>
          <a:p>
            <a:pPr marL="380365" indent="-367665">
              <a:lnSpc>
                <a:spcPct val="100000"/>
              </a:lnSpc>
              <a:spcBef>
                <a:spcPts val="30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sensor</a:t>
            </a:r>
            <a:r>
              <a:rPr sz="255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units</a:t>
            </a:r>
            <a:endParaRPr sz="2550">
              <a:latin typeface="Tahoma"/>
              <a:cs typeface="Tahoma"/>
            </a:endParaRPr>
          </a:p>
          <a:p>
            <a:pPr marL="808990" lvl="1" indent="-306705">
              <a:lnSpc>
                <a:spcPct val="100000"/>
              </a:lnSpc>
              <a:spcBef>
                <a:spcPts val="32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proprioceptive (internal robot state: position and velocity of </a:t>
            </a:r>
            <a:r>
              <a:rPr sz="2100" spc="20" dirty="0">
                <a:latin typeface="Tahoma"/>
                <a:cs typeface="Tahoma"/>
              </a:rPr>
              <a:t>the</a:t>
            </a:r>
            <a:r>
              <a:rPr sz="2100" spc="114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joints)</a:t>
            </a:r>
            <a:endParaRPr sz="2100">
              <a:latin typeface="Tahoma"/>
              <a:cs typeface="Tahoma"/>
            </a:endParaRPr>
          </a:p>
          <a:p>
            <a:pPr marL="808990" lvl="1" indent="-306705">
              <a:lnSpc>
                <a:spcPct val="100000"/>
              </a:lnSpc>
              <a:spcBef>
                <a:spcPts val="31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exteroceptive (external </a:t>
            </a:r>
            <a:r>
              <a:rPr sz="2100" spc="20" dirty="0">
                <a:latin typeface="Tahoma"/>
                <a:cs typeface="Tahoma"/>
              </a:rPr>
              <a:t>world: </a:t>
            </a:r>
            <a:r>
              <a:rPr sz="2100" spc="15" dirty="0">
                <a:latin typeface="Tahoma"/>
                <a:cs typeface="Tahoma"/>
              </a:rPr>
              <a:t>force and proximity, vision,</a:t>
            </a:r>
            <a:r>
              <a:rPr sz="2100" spc="20" dirty="0">
                <a:latin typeface="Tahoma"/>
                <a:cs typeface="Tahoma"/>
              </a:rPr>
              <a:t> </a:t>
            </a:r>
            <a:r>
              <a:rPr sz="2100" spc="25" dirty="0">
                <a:latin typeface="Tahoma"/>
                <a:cs typeface="Tahoma"/>
              </a:rPr>
              <a:t>…)</a:t>
            </a:r>
            <a:endParaRPr sz="2100">
              <a:latin typeface="Tahoma"/>
              <a:cs typeface="Tahoma"/>
            </a:endParaRPr>
          </a:p>
          <a:p>
            <a:pPr marL="380365" indent="-367665">
              <a:lnSpc>
                <a:spcPct val="100000"/>
              </a:lnSpc>
              <a:spcBef>
                <a:spcPts val="65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actuation</a:t>
            </a:r>
            <a:r>
              <a:rPr sz="255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units</a:t>
            </a:r>
            <a:endParaRPr sz="2550">
              <a:latin typeface="Tahoma"/>
              <a:cs typeface="Tahoma"/>
            </a:endParaRPr>
          </a:p>
          <a:p>
            <a:pPr marL="808990" lvl="1" indent="-306705">
              <a:lnSpc>
                <a:spcPct val="100000"/>
              </a:lnSpc>
              <a:spcBef>
                <a:spcPts val="16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20" dirty="0">
                <a:latin typeface="Tahoma"/>
                <a:cs typeface="Tahoma"/>
              </a:rPr>
              <a:t>motors </a:t>
            </a:r>
            <a:r>
              <a:rPr sz="2100" spc="-35" dirty="0">
                <a:latin typeface="Tahoma"/>
                <a:cs typeface="Tahoma"/>
              </a:rPr>
              <a:t>(</a:t>
            </a:r>
            <a:r>
              <a:rPr sz="2250" i="1" spc="-35" dirty="0">
                <a:latin typeface="Tahoma"/>
                <a:cs typeface="Tahoma"/>
              </a:rPr>
              <a:t>electrical</a:t>
            </a:r>
            <a:r>
              <a:rPr sz="2100" spc="-35" dirty="0">
                <a:latin typeface="Tahoma"/>
                <a:cs typeface="Tahoma"/>
              </a:rPr>
              <a:t>, </a:t>
            </a:r>
            <a:r>
              <a:rPr sz="2250" i="1" spc="-45" dirty="0">
                <a:latin typeface="Tahoma"/>
                <a:cs typeface="Tahoma"/>
              </a:rPr>
              <a:t>hydraulic</a:t>
            </a:r>
            <a:r>
              <a:rPr sz="2100" spc="-45" dirty="0">
                <a:latin typeface="Tahoma"/>
                <a:cs typeface="Tahoma"/>
              </a:rPr>
              <a:t>,</a:t>
            </a:r>
            <a:r>
              <a:rPr sz="2100" spc="40" dirty="0">
                <a:latin typeface="Tahoma"/>
                <a:cs typeface="Tahoma"/>
              </a:rPr>
              <a:t> </a:t>
            </a:r>
            <a:r>
              <a:rPr sz="2250" i="1" spc="-50" dirty="0">
                <a:latin typeface="Tahoma"/>
                <a:cs typeface="Tahoma"/>
              </a:rPr>
              <a:t>pneumatic</a:t>
            </a:r>
            <a:r>
              <a:rPr sz="2100" spc="-50" dirty="0">
                <a:latin typeface="Tahoma"/>
                <a:cs typeface="Tahoma"/>
              </a:rPr>
              <a:t>)</a:t>
            </a:r>
            <a:endParaRPr sz="2100">
              <a:latin typeface="Tahoma"/>
              <a:cs typeface="Tahoma"/>
            </a:endParaRPr>
          </a:p>
          <a:p>
            <a:pPr marL="808990" lvl="1" indent="-306705">
              <a:lnSpc>
                <a:spcPct val="100000"/>
              </a:lnSpc>
              <a:spcBef>
                <a:spcPts val="28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20" dirty="0">
                <a:latin typeface="Tahoma"/>
                <a:cs typeface="Tahoma"/>
              </a:rPr>
              <a:t>motion </a:t>
            </a:r>
            <a:r>
              <a:rPr sz="2100" spc="15" dirty="0">
                <a:latin typeface="Tahoma"/>
                <a:cs typeface="Tahoma"/>
              </a:rPr>
              <a:t>control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algorithms</a:t>
            </a:r>
            <a:endParaRPr sz="2100">
              <a:latin typeface="Tahoma"/>
              <a:cs typeface="Tahoma"/>
            </a:endParaRPr>
          </a:p>
          <a:p>
            <a:pPr marL="380365" indent="-367665">
              <a:lnSpc>
                <a:spcPct val="100000"/>
              </a:lnSpc>
              <a:spcBef>
                <a:spcPts val="65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supervision</a:t>
            </a:r>
            <a:r>
              <a:rPr sz="255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units</a:t>
            </a:r>
            <a:endParaRPr sz="2550">
              <a:latin typeface="Tahoma"/>
              <a:cs typeface="Tahoma"/>
            </a:endParaRPr>
          </a:p>
          <a:p>
            <a:pPr marL="808990" lvl="1" indent="-306705">
              <a:lnSpc>
                <a:spcPct val="100000"/>
              </a:lnSpc>
              <a:spcBef>
                <a:spcPts val="29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task planning and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control</a:t>
            </a:r>
            <a:endParaRPr sz="2100">
              <a:latin typeface="Tahoma"/>
              <a:cs typeface="Tahoma"/>
            </a:endParaRPr>
          </a:p>
          <a:p>
            <a:pPr marL="808990" lvl="1" indent="-306705">
              <a:lnSpc>
                <a:spcPct val="100000"/>
              </a:lnSpc>
              <a:spcBef>
                <a:spcPts val="34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artificial intelligence and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reasoning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0000" y="2668015"/>
            <a:ext cx="8290559" cy="2301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2450" y="2661637"/>
            <a:ext cx="8143240" cy="2152015"/>
          </a:xfrm>
          <a:custGeom>
            <a:avLst/>
            <a:gdLst/>
            <a:ahLst/>
            <a:cxnLst/>
            <a:rect l="l" t="t" r="r" b="b"/>
            <a:pathLst>
              <a:path w="8143240" h="2152015">
                <a:moveTo>
                  <a:pt x="0" y="0"/>
                </a:moveTo>
                <a:lnTo>
                  <a:pt x="8143098" y="0"/>
                </a:lnTo>
                <a:lnTo>
                  <a:pt x="8143098" y="2151520"/>
                </a:lnTo>
                <a:lnTo>
                  <a:pt x="0" y="2151520"/>
                </a:lnTo>
                <a:lnTo>
                  <a:pt x="0" y="0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8698" y="3723780"/>
            <a:ext cx="612775" cy="340995"/>
          </a:xfrm>
          <a:custGeom>
            <a:avLst/>
            <a:gdLst/>
            <a:ahLst/>
            <a:cxnLst/>
            <a:rect l="l" t="t" r="r" b="b"/>
            <a:pathLst>
              <a:path w="612775" h="340995">
                <a:moveTo>
                  <a:pt x="459581" y="0"/>
                </a:moveTo>
                <a:lnTo>
                  <a:pt x="459581" y="85107"/>
                </a:lnTo>
                <a:lnTo>
                  <a:pt x="0" y="85107"/>
                </a:lnTo>
                <a:lnTo>
                  <a:pt x="0" y="255323"/>
                </a:lnTo>
                <a:lnTo>
                  <a:pt x="459581" y="255323"/>
                </a:lnTo>
                <a:lnTo>
                  <a:pt x="459581" y="340431"/>
                </a:lnTo>
                <a:lnTo>
                  <a:pt x="612775" y="170215"/>
                </a:lnTo>
                <a:lnTo>
                  <a:pt x="4595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8698" y="3723780"/>
            <a:ext cx="612775" cy="340995"/>
          </a:xfrm>
          <a:custGeom>
            <a:avLst/>
            <a:gdLst/>
            <a:ahLst/>
            <a:cxnLst/>
            <a:rect l="l" t="t" r="r" b="b"/>
            <a:pathLst>
              <a:path w="612775" h="340995">
                <a:moveTo>
                  <a:pt x="0" y="85107"/>
                </a:moveTo>
                <a:lnTo>
                  <a:pt x="459581" y="85107"/>
                </a:lnTo>
                <a:lnTo>
                  <a:pt x="459581" y="0"/>
                </a:lnTo>
                <a:lnTo>
                  <a:pt x="612774" y="170215"/>
                </a:lnTo>
                <a:lnTo>
                  <a:pt x="459581" y="340430"/>
                </a:lnTo>
                <a:lnTo>
                  <a:pt x="459581" y="255322"/>
                </a:lnTo>
                <a:lnTo>
                  <a:pt x="0" y="255322"/>
                </a:lnTo>
                <a:lnTo>
                  <a:pt x="0" y="85107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56166" y="674115"/>
            <a:ext cx="3513454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Actuation</a:t>
            </a:r>
            <a:r>
              <a:rPr spc="-40" dirty="0"/>
              <a:t> </a:t>
            </a:r>
            <a:r>
              <a:rPr spc="15" dirty="0"/>
              <a:t>systems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75647" y="1585876"/>
            <a:ext cx="2152015" cy="980440"/>
          </a:xfrm>
          <a:prstGeom prst="rect">
            <a:avLst/>
          </a:prstGeom>
          <a:solidFill>
            <a:srgbClr val="F8DA00"/>
          </a:solidFill>
          <a:ln w="10212">
            <a:solidFill>
              <a:srgbClr val="000000"/>
            </a:solidFill>
          </a:ln>
        </p:spPr>
        <p:txBody>
          <a:bodyPr vert="horz" wrap="square" lIns="0" tIns="160020" rIns="0" bIns="0" rtlCol="0">
            <a:spAutoFit/>
          </a:bodyPr>
          <a:lstStyle/>
          <a:p>
            <a:pPr marL="689610" marR="683260" indent="13970">
              <a:lnSpc>
                <a:spcPct val="101899"/>
              </a:lnSpc>
              <a:spcBef>
                <a:spcPts val="1260"/>
              </a:spcBef>
            </a:pPr>
            <a:r>
              <a:rPr sz="2100" spc="20" dirty="0">
                <a:latin typeface="Tahoma"/>
                <a:cs typeface="Tahoma"/>
              </a:rPr>
              <a:t>power  </a:t>
            </a:r>
            <a:r>
              <a:rPr sz="2100" spc="10" dirty="0">
                <a:latin typeface="Tahoma"/>
                <a:cs typeface="Tahoma"/>
              </a:rPr>
              <a:t>s</a:t>
            </a:r>
            <a:r>
              <a:rPr sz="2100" spc="20" dirty="0">
                <a:latin typeface="Tahoma"/>
                <a:cs typeface="Tahoma"/>
              </a:rPr>
              <a:t>u</a:t>
            </a:r>
            <a:r>
              <a:rPr sz="2100" spc="10" dirty="0">
                <a:latin typeface="Tahoma"/>
                <a:cs typeface="Tahoma"/>
              </a:rPr>
              <a:t>ppl</a:t>
            </a:r>
            <a:r>
              <a:rPr sz="2100" spc="15" dirty="0">
                <a:latin typeface="Tahoma"/>
                <a:cs typeface="Tahoma"/>
              </a:rPr>
              <a:t>y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5647" y="3383350"/>
            <a:ext cx="2152015" cy="980440"/>
          </a:xfrm>
          <a:prstGeom prst="rect">
            <a:avLst/>
          </a:prstGeom>
          <a:solidFill>
            <a:srgbClr val="F8DA00"/>
          </a:solidFill>
          <a:ln w="10212">
            <a:solidFill>
              <a:srgbClr val="000000"/>
            </a:solidFill>
          </a:ln>
        </p:spPr>
        <p:txBody>
          <a:bodyPr vert="horz" wrap="square" lIns="0" tIns="160655" rIns="0" bIns="0" rtlCol="0">
            <a:spAutoFit/>
          </a:bodyPr>
          <a:lstStyle/>
          <a:p>
            <a:pPr marL="555625" marR="549275" indent="105410">
              <a:lnSpc>
                <a:spcPct val="101899"/>
              </a:lnSpc>
              <a:spcBef>
                <a:spcPts val="1265"/>
              </a:spcBef>
            </a:pPr>
            <a:r>
              <a:rPr sz="2100" spc="20" dirty="0">
                <a:latin typeface="Tahoma"/>
                <a:cs typeface="Tahoma"/>
              </a:rPr>
              <a:t>power  am</a:t>
            </a:r>
            <a:r>
              <a:rPr sz="2100" spc="10" dirty="0">
                <a:latin typeface="Tahoma"/>
                <a:cs typeface="Tahoma"/>
              </a:rPr>
              <a:t>pl</a:t>
            </a:r>
            <a:r>
              <a:rPr sz="2100" spc="15" dirty="0">
                <a:latin typeface="Tahoma"/>
                <a:cs typeface="Tahoma"/>
              </a:rPr>
              <a:t>i</a:t>
            </a:r>
            <a:r>
              <a:rPr sz="2100" spc="10" dirty="0">
                <a:latin typeface="Tahoma"/>
                <a:cs typeface="Tahoma"/>
              </a:rPr>
              <a:t>fi</a:t>
            </a:r>
            <a:r>
              <a:rPr sz="2100" spc="15" dirty="0">
                <a:latin typeface="Tahoma"/>
                <a:cs typeface="Tahoma"/>
              </a:rPr>
              <a:t>er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80793" y="3383350"/>
            <a:ext cx="2152015" cy="980440"/>
          </a:xfrm>
          <a:prstGeom prst="rect">
            <a:avLst/>
          </a:prstGeom>
          <a:solidFill>
            <a:srgbClr val="99CCFF"/>
          </a:solidFill>
          <a:ln w="10212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marL="395605">
              <a:lnSpc>
                <a:spcPct val="100000"/>
              </a:lnSpc>
              <a:spcBef>
                <a:spcPts val="5"/>
              </a:spcBef>
            </a:pPr>
            <a:r>
              <a:rPr sz="2100" spc="15" dirty="0">
                <a:latin typeface="Tahoma"/>
                <a:cs typeface="Tahoma"/>
              </a:rPr>
              <a:t>servomotor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7856" y="3383350"/>
            <a:ext cx="2152015" cy="980440"/>
          </a:xfrm>
          <a:prstGeom prst="rect">
            <a:avLst/>
          </a:prstGeom>
          <a:solidFill>
            <a:srgbClr val="A0AE36"/>
          </a:solidFill>
          <a:ln w="10212">
            <a:solidFill>
              <a:srgbClr val="000000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1460"/>
              </a:spcBef>
            </a:pPr>
            <a:r>
              <a:rPr sz="2100" spc="10" dirty="0">
                <a:latin typeface="Tahoma"/>
                <a:cs typeface="Tahoma"/>
              </a:rPr>
              <a:t>transmission</a:t>
            </a:r>
            <a:endParaRPr sz="2100">
              <a:latin typeface="Tahoma"/>
              <a:cs typeface="Tahoma"/>
            </a:endParaRPr>
          </a:p>
          <a:p>
            <a:pPr marL="45720">
              <a:lnSpc>
                <a:spcPct val="100000"/>
              </a:lnSpc>
              <a:spcBef>
                <a:spcPts val="30"/>
              </a:spcBef>
            </a:pPr>
            <a:r>
              <a:rPr sz="1900" spc="10" dirty="0">
                <a:latin typeface="Tahoma"/>
                <a:cs typeface="Tahoma"/>
              </a:rPr>
              <a:t>(mechanical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spc="10" dirty="0">
                <a:latin typeface="Tahoma"/>
                <a:cs typeface="Tahoma"/>
              </a:rPr>
              <a:t>gears)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74382" y="4363789"/>
            <a:ext cx="327025" cy="803910"/>
          </a:xfrm>
          <a:custGeom>
            <a:avLst/>
            <a:gdLst/>
            <a:ahLst/>
            <a:cxnLst/>
            <a:rect l="l" t="t" r="r" b="b"/>
            <a:pathLst>
              <a:path w="327025" h="803910">
                <a:moveTo>
                  <a:pt x="326814" y="602562"/>
                </a:moveTo>
                <a:lnTo>
                  <a:pt x="0" y="602562"/>
                </a:lnTo>
                <a:lnTo>
                  <a:pt x="163407" y="803417"/>
                </a:lnTo>
                <a:lnTo>
                  <a:pt x="326814" y="602562"/>
                </a:lnTo>
                <a:close/>
              </a:path>
              <a:path w="327025" h="803910">
                <a:moveTo>
                  <a:pt x="245109" y="0"/>
                </a:moveTo>
                <a:lnTo>
                  <a:pt x="81704" y="0"/>
                </a:lnTo>
                <a:lnTo>
                  <a:pt x="81704" y="602562"/>
                </a:lnTo>
                <a:lnTo>
                  <a:pt x="245109" y="602562"/>
                </a:lnTo>
                <a:lnTo>
                  <a:pt x="245109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74382" y="4363789"/>
            <a:ext cx="327025" cy="803910"/>
          </a:xfrm>
          <a:custGeom>
            <a:avLst/>
            <a:gdLst/>
            <a:ahLst/>
            <a:cxnLst/>
            <a:rect l="l" t="t" r="r" b="b"/>
            <a:pathLst>
              <a:path w="327025" h="803910">
                <a:moveTo>
                  <a:pt x="0" y="602562"/>
                </a:moveTo>
                <a:lnTo>
                  <a:pt x="81703" y="602562"/>
                </a:lnTo>
                <a:lnTo>
                  <a:pt x="81703" y="0"/>
                </a:lnTo>
                <a:lnTo>
                  <a:pt x="245109" y="0"/>
                </a:lnTo>
                <a:lnTo>
                  <a:pt x="245109" y="602562"/>
                </a:lnTo>
                <a:lnTo>
                  <a:pt x="326813" y="602562"/>
                </a:lnTo>
                <a:lnTo>
                  <a:pt x="163407" y="803416"/>
                </a:lnTo>
                <a:lnTo>
                  <a:pt x="0" y="602562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0317" y="3696546"/>
            <a:ext cx="721995" cy="340995"/>
          </a:xfrm>
          <a:custGeom>
            <a:avLst/>
            <a:gdLst/>
            <a:ahLst/>
            <a:cxnLst/>
            <a:rect l="l" t="t" r="r" b="b"/>
            <a:pathLst>
              <a:path w="721994" h="340995">
                <a:moveTo>
                  <a:pt x="541284" y="0"/>
                </a:moveTo>
                <a:lnTo>
                  <a:pt x="541284" y="85107"/>
                </a:lnTo>
                <a:lnTo>
                  <a:pt x="0" y="85107"/>
                </a:lnTo>
                <a:lnTo>
                  <a:pt x="0" y="255322"/>
                </a:lnTo>
                <a:lnTo>
                  <a:pt x="541284" y="255322"/>
                </a:lnTo>
                <a:lnTo>
                  <a:pt x="541284" y="340429"/>
                </a:lnTo>
                <a:lnTo>
                  <a:pt x="721713" y="170214"/>
                </a:lnTo>
                <a:lnTo>
                  <a:pt x="541284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0317" y="3696546"/>
            <a:ext cx="721995" cy="340995"/>
          </a:xfrm>
          <a:custGeom>
            <a:avLst/>
            <a:gdLst/>
            <a:ahLst/>
            <a:cxnLst/>
            <a:rect l="l" t="t" r="r" b="b"/>
            <a:pathLst>
              <a:path w="721994" h="340995">
                <a:moveTo>
                  <a:pt x="0" y="85107"/>
                </a:moveTo>
                <a:lnTo>
                  <a:pt x="541284" y="85107"/>
                </a:lnTo>
                <a:lnTo>
                  <a:pt x="541284" y="0"/>
                </a:lnTo>
                <a:lnTo>
                  <a:pt x="721712" y="170215"/>
                </a:lnTo>
                <a:lnTo>
                  <a:pt x="541284" y="340430"/>
                </a:lnTo>
                <a:lnTo>
                  <a:pt x="541284" y="255322"/>
                </a:lnTo>
                <a:lnTo>
                  <a:pt x="0" y="255322"/>
                </a:lnTo>
                <a:lnTo>
                  <a:pt x="0" y="85107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7168" y="3682928"/>
            <a:ext cx="640080" cy="340995"/>
          </a:xfrm>
          <a:custGeom>
            <a:avLst/>
            <a:gdLst/>
            <a:ahLst/>
            <a:cxnLst/>
            <a:rect l="l" t="t" r="r" b="b"/>
            <a:pathLst>
              <a:path w="640079" h="340995">
                <a:moveTo>
                  <a:pt x="480006" y="0"/>
                </a:moveTo>
                <a:lnTo>
                  <a:pt x="480006" y="85107"/>
                </a:lnTo>
                <a:lnTo>
                  <a:pt x="0" y="85107"/>
                </a:lnTo>
                <a:lnTo>
                  <a:pt x="0" y="255323"/>
                </a:lnTo>
                <a:lnTo>
                  <a:pt x="480006" y="255323"/>
                </a:lnTo>
                <a:lnTo>
                  <a:pt x="480006" y="340431"/>
                </a:lnTo>
                <a:lnTo>
                  <a:pt x="640008" y="170215"/>
                </a:lnTo>
                <a:lnTo>
                  <a:pt x="4800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27168" y="3682928"/>
            <a:ext cx="640080" cy="340995"/>
          </a:xfrm>
          <a:custGeom>
            <a:avLst/>
            <a:gdLst/>
            <a:ahLst/>
            <a:cxnLst/>
            <a:rect l="l" t="t" r="r" b="b"/>
            <a:pathLst>
              <a:path w="640079" h="340995">
                <a:moveTo>
                  <a:pt x="0" y="85107"/>
                </a:moveTo>
                <a:lnTo>
                  <a:pt x="480007" y="85107"/>
                </a:lnTo>
                <a:lnTo>
                  <a:pt x="480007" y="0"/>
                </a:lnTo>
                <a:lnTo>
                  <a:pt x="640009" y="170215"/>
                </a:lnTo>
                <a:lnTo>
                  <a:pt x="480007" y="340430"/>
                </a:lnTo>
                <a:lnTo>
                  <a:pt x="480007" y="255323"/>
                </a:lnTo>
                <a:lnTo>
                  <a:pt x="0" y="255323"/>
                </a:lnTo>
                <a:lnTo>
                  <a:pt x="0" y="85107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69376" y="3655694"/>
            <a:ext cx="721995" cy="340995"/>
          </a:xfrm>
          <a:custGeom>
            <a:avLst/>
            <a:gdLst/>
            <a:ahLst/>
            <a:cxnLst/>
            <a:rect l="l" t="t" r="r" b="b"/>
            <a:pathLst>
              <a:path w="721995" h="340995">
                <a:moveTo>
                  <a:pt x="541284" y="0"/>
                </a:moveTo>
                <a:lnTo>
                  <a:pt x="541284" y="85107"/>
                </a:lnTo>
                <a:lnTo>
                  <a:pt x="0" y="85107"/>
                </a:lnTo>
                <a:lnTo>
                  <a:pt x="0" y="255323"/>
                </a:lnTo>
                <a:lnTo>
                  <a:pt x="541284" y="255323"/>
                </a:lnTo>
                <a:lnTo>
                  <a:pt x="541284" y="340429"/>
                </a:lnTo>
                <a:lnTo>
                  <a:pt x="721713" y="170215"/>
                </a:lnTo>
                <a:lnTo>
                  <a:pt x="5412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69376" y="3655694"/>
            <a:ext cx="721995" cy="340995"/>
          </a:xfrm>
          <a:custGeom>
            <a:avLst/>
            <a:gdLst/>
            <a:ahLst/>
            <a:cxnLst/>
            <a:rect l="l" t="t" r="r" b="b"/>
            <a:pathLst>
              <a:path w="721995" h="340995">
                <a:moveTo>
                  <a:pt x="0" y="85107"/>
                </a:moveTo>
                <a:lnTo>
                  <a:pt x="541284" y="85107"/>
                </a:lnTo>
                <a:lnTo>
                  <a:pt x="541284" y="0"/>
                </a:lnTo>
                <a:lnTo>
                  <a:pt x="721712" y="170215"/>
                </a:lnTo>
                <a:lnTo>
                  <a:pt x="541284" y="340430"/>
                </a:lnTo>
                <a:lnTo>
                  <a:pt x="541284" y="255322"/>
                </a:lnTo>
                <a:lnTo>
                  <a:pt x="0" y="255322"/>
                </a:lnTo>
                <a:lnTo>
                  <a:pt x="0" y="85107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60765" y="2566316"/>
            <a:ext cx="327025" cy="803910"/>
          </a:xfrm>
          <a:custGeom>
            <a:avLst/>
            <a:gdLst/>
            <a:ahLst/>
            <a:cxnLst/>
            <a:rect l="l" t="t" r="r" b="b"/>
            <a:pathLst>
              <a:path w="327025" h="803910">
                <a:moveTo>
                  <a:pt x="326812" y="602562"/>
                </a:moveTo>
                <a:lnTo>
                  <a:pt x="0" y="602562"/>
                </a:lnTo>
                <a:lnTo>
                  <a:pt x="163407" y="803415"/>
                </a:lnTo>
                <a:lnTo>
                  <a:pt x="326812" y="602562"/>
                </a:lnTo>
                <a:close/>
              </a:path>
              <a:path w="327025" h="803910">
                <a:moveTo>
                  <a:pt x="245110" y="0"/>
                </a:moveTo>
                <a:lnTo>
                  <a:pt x="81704" y="0"/>
                </a:lnTo>
                <a:lnTo>
                  <a:pt x="81704" y="602562"/>
                </a:lnTo>
                <a:lnTo>
                  <a:pt x="245110" y="602562"/>
                </a:lnTo>
                <a:lnTo>
                  <a:pt x="24511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60765" y="2566316"/>
            <a:ext cx="327025" cy="803910"/>
          </a:xfrm>
          <a:custGeom>
            <a:avLst/>
            <a:gdLst/>
            <a:ahLst/>
            <a:cxnLst/>
            <a:rect l="l" t="t" r="r" b="b"/>
            <a:pathLst>
              <a:path w="327025" h="803910">
                <a:moveTo>
                  <a:pt x="0" y="602562"/>
                </a:moveTo>
                <a:lnTo>
                  <a:pt x="81703" y="602562"/>
                </a:lnTo>
                <a:lnTo>
                  <a:pt x="81703" y="0"/>
                </a:lnTo>
                <a:lnTo>
                  <a:pt x="245109" y="0"/>
                </a:lnTo>
                <a:lnTo>
                  <a:pt x="245109" y="602562"/>
                </a:lnTo>
                <a:lnTo>
                  <a:pt x="326813" y="602562"/>
                </a:lnTo>
                <a:lnTo>
                  <a:pt x="163407" y="803416"/>
                </a:lnTo>
                <a:lnTo>
                  <a:pt x="0" y="602562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34000" y="4363789"/>
            <a:ext cx="327025" cy="803910"/>
          </a:xfrm>
          <a:custGeom>
            <a:avLst/>
            <a:gdLst/>
            <a:ahLst/>
            <a:cxnLst/>
            <a:rect l="l" t="t" r="r" b="b"/>
            <a:pathLst>
              <a:path w="327025" h="803910">
                <a:moveTo>
                  <a:pt x="326812" y="602562"/>
                </a:moveTo>
                <a:lnTo>
                  <a:pt x="0" y="602562"/>
                </a:lnTo>
                <a:lnTo>
                  <a:pt x="163407" y="803417"/>
                </a:lnTo>
                <a:lnTo>
                  <a:pt x="326812" y="602562"/>
                </a:lnTo>
                <a:close/>
              </a:path>
              <a:path w="327025" h="803910">
                <a:moveTo>
                  <a:pt x="245110" y="0"/>
                </a:moveTo>
                <a:lnTo>
                  <a:pt x="81704" y="0"/>
                </a:lnTo>
                <a:lnTo>
                  <a:pt x="81704" y="602562"/>
                </a:lnTo>
                <a:lnTo>
                  <a:pt x="245110" y="602562"/>
                </a:lnTo>
                <a:lnTo>
                  <a:pt x="24511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34000" y="4363789"/>
            <a:ext cx="327025" cy="803910"/>
          </a:xfrm>
          <a:custGeom>
            <a:avLst/>
            <a:gdLst/>
            <a:ahLst/>
            <a:cxnLst/>
            <a:rect l="l" t="t" r="r" b="b"/>
            <a:pathLst>
              <a:path w="327025" h="803910">
                <a:moveTo>
                  <a:pt x="0" y="602562"/>
                </a:moveTo>
                <a:lnTo>
                  <a:pt x="81703" y="602562"/>
                </a:lnTo>
                <a:lnTo>
                  <a:pt x="81703" y="0"/>
                </a:lnTo>
                <a:lnTo>
                  <a:pt x="245109" y="0"/>
                </a:lnTo>
                <a:lnTo>
                  <a:pt x="245109" y="602562"/>
                </a:lnTo>
                <a:lnTo>
                  <a:pt x="326813" y="602562"/>
                </a:lnTo>
                <a:lnTo>
                  <a:pt x="163407" y="803416"/>
                </a:lnTo>
                <a:lnTo>
                  <a:pt x="0" y="602562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2975" y="4363789"/>
            <a:ext cx="327025" cy="803910"/>
          </a:xfrm>
          <a:custGeom>
            <a:avLst/>
            <a:gdLst/>
            <a:ahLst/>
            <a:cxnLst/>
            <a:rect l="l" t="t" r="r" b="b"/>
            <a:pathLst>
              <a:path w="327025" h="803910">
                <a:moveTo>
                  <a:pt x="326814" y="602562"/>
                </a:moveTo>
                <a:lnTo>
                  <a:pt x="0" y="602562"/>
                </a:lnTo>
                <a:lnTo>
                  <a:pt x="163407" y="803417"/>
                </a:lnTo>
                <a:lnTo>
                  <a:pt x="326814" y="602562"/>
                </a:lnTo>
                <a:close/>
              </a:path>
              <a:path w="327025" h="803910">
                <a:moveTo>
                  <a:pt x="245110" y="0"/>
                </a:moveTo>
                <a:lnTo>
                  <a:pt x="81704" y="0"/>
                </a:lnTo>
                <a:lnTo>
                  <a:pt x="81704" y="602562"/>
                </a:lnTo>
                <a:lnTo>
                  <a:pt x="245110" y="602562"/>
                </a:lnTo>
                <a:lnTo>
                  <a:pt x="24511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02975" y="4363789"/>
            <a:ext cx="327025" cy="803910"/>
          </a:xfrm>
          <a:custGeom>
            <a:avLst/>
            <a:gdLst/>
            <a:ahLst/>
            <a:cxnLst/>
            <a:rect l="l" t="t" r="r" b="b"/>
            <a:pathLst>
              <a:path w="327025" h="803910">
                <a:moveTo>
                  <a:pt x="0" y="602562"/>
                </a:moveTo>
                <a:lnTo>
                  <a:pt x="81703" y="602562"/>
                </a:lnTo>
                <a:lnTo>
                  <a:pt x="81703" y="0"/>
                </a:lnTo>
                <a:lnTo>
                  <a:pt x="245109" y="0"/>
                </a:lnTo>
                <a:lnTo>
                  <a:pt x="245109" y="602562"/>
                </a:lnTo>
                <a:lnTo>
                  <a:pt x="326813" y="602562"/>
                </a:lnTo>
                <a:lnTo>
                  <a:pt x="163407" y="803416"/>
                </a:lnTo>
                <a:lnTo>
                  <a:pt x="0" y="602562"/>
                </a:lnTo>
                <a:close/>
              </a:path>
            </a:pathLst>
          </a:custGeom>
          <a:ln w="10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89877" y="3277107"/>
            <a:ext cx="3105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ahoma"/>
                <a:cs typeface="Tahoma"/>
              </a:rPr>
              <a:t>P</a:t>
            </a:r>
            <a:r>
              <a:rPr sz="2100" spc="22" baseline="-19841" dirty="0">
                <a:latin typeface="Tahoma"/>
                <a:cs typeface="Tahoma"/>
              </a:rPr>
              <a:t>c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53313" y="2798571"/>
            <a:ext cx="32766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Tahoma"/>
                <a:cs typeface="Tahoma"/>
              </a:rPr>
              <a:t>P</a:t>
            </a:r>
            <a:r>
              <a:rPr sz="2100" spc="30" baseline="-19841" dirty="0">
                <a:latin typeface="Tahoma"/>
                <a:cs typeface="Tahoma"/>
              </a:rPr>
              <a:t>p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01395" y="4456683"/>
            <a:ext cx="42227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50" spc="15" baseline="13227" dirty="0">
                <a:latin typeface="Tahoma"/>
                <a:cs typeface="Tahoma"/>
              </a:rPr>
              <a:t>P</a:t>
            </a:r>
            <a:r>
              <a:rPr sz="1400" spc="10" dirty="0">
                <a:latin typeface="Tahoma"/>
                <a:cs typeface="Tahoma"/>
              </a:rPr>
              <a:t>da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74629" y="4471923"/>
            <a:ext cx="40767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50" spc="15" baseline="13227" dirty="0">
                <a:latin typeface="Tahoma"/>
                <a:cs typeface="Tahoma"/>
              </a:rPr>
              <a:t>P</a:t>
            </a:r>
            <a:r>
              <a:rPr sz="1400" spc="10" dirty="0">
                <a:latin typeface="Tahoma"/>
                <a:cs typeface="Tahoma"/>
              </a:rPr>
              <a:t>ds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33392" y="4471923"/>
            <a:ext cx="38735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50" spc="15" baseline="13227" dirty="0">
                <a:latin typeface="Tahoma"/>
                <a:cs typeface="Tahoma"/>
              </a:rPr>
              <a:t>P</a:t>
            </a:r>
            <a:r>
              <a:rPr sz="1400" spc="10" dirty="0">
                <a:latin typeface="Tahoma"/>
                <a:cs typeface="Tahoma"/>
              </a:rPr>
              <a:t>dt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76032" y="3304539"/>
            <a:ext cx="31623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-5" dirty="0">
                <a:latin typeface="Tahoma"/>
                <a:cs typeface="Tahoma"/>
              </a:rPr>
              <a:t>P</a:t>
            </a:r>
            <a:r>
              <a:rPr sz="2100" spc="-7" baseline="-19841" dirty="0">
                <a:latin typeface="Tahoma"/>
                <a:cs typeface="Tahoma"/>
              </a:rPr>
              <a:t>a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42302" y="3316731"/>
            <a:ext cx="37973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25" dirty="0">
                <a:latin typeface="Tahoma"/>
                <a:cs typeface="Tahoma"/>
              </a:rPr>
              <a:t>P</a:t>
            </a:r>
            <a:r>
              <a:rPr sz="2100" spc="37" baseline="-19841" dirty="0">
                <a:latin typeface="Tahoma"/>
                <a:cs typeface="Tahoma"/>
              </a:rPr>
              <a:t>m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01068" y="3289300"/>
            <a:ext cx="3282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Tahoma"/>
                <a:cs typeface="Tahoma"/>
              </a:rPr>
              <a:t>P</a:t>
            </a:r>
            <a:r>
              <a:rPr sz="2100" spc="30" baseline="-19841" dirty="0">
                <a:latin typeface="Tahoma"/>
                <a:cs typeface="Tahoma"/>
              </a:rPr>
              <a:t>u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14814" y="5085502"/>
            <a:ext cx="630555" cy="643890"/>
          </a:xfrm>
          <a:custGeom>
            <a:avLst/>
            <a:gdLst/>
            <a:ahLst/>
            <a:cxnLst/>
            <a:rect l="l" t="t" r="r" b="b"/>
            <a:pathLst>
              <a:path w="630554" h="643889">
                <a:moveTo>
                  <a:pt x="60798" y="54819"/>
                </a:moveTo>
                <a:lnTo>
                  <a:pt x="53498" y="61963"/>
                </a:lnTo>
                <a:lnTo>
                  <a:pt x="622743" y="643581"/>
                </a:lnTo>
                <a:lnTo>
                  <a:pt x="630041" y="636437"/>
                </a:lnTo>
                <a:lnTo>
                  <a:pt x="60798" y="54819"/>
                </a:lnTo>
                <a:close/>
              </a:path>
              <a:path w="630554" h="643889">
                <a:moveTo>
                  <a:pt x="0" y="0"/>
                </a:moveTo>
                <a:lnTo>
                  <a:pt x="27952" y="86965"/>
                </a:lnTo>
                <a:lnTo>
                  <a:pt x="53498" y="61963"/>
                </a:lnTo>
                <a:lnTo>
                  <a:pt x="43973" y="52231"/>
                </a:lnTo>
                <a:lnTo>
                  <a:pt x="51273" y="45087"/>
                </a:lnTo>
                <a:lnTo>
                  <a:pt x="70741" y="45087"/>
                </a:lnTo>
                <a:lnTo>
                  <a:pt x="86343" y="29817"/>
                </a:lnTo>
                <a:lnTo>
                  <a:pt x="0" y="0"/>
                </a:lnTo>
                <a:close/>
              </a:path>
              <a:path w="630554" h="643889">
                <a:moveTo>
                  <a:pt x="51273" y="45087"/>
                </a:moveTo>
                <a:lnTo>
                  <a:pt x="43973" y="52231"/>
                </a:lnTo>
                <a:lnTo>
                  <a:pt x="53498" y="61963"/>
                </a:lnTo>
                <a:lnTo>
                  <a:pt x="60798" y="54819"/>
                </a:lnTo>
                <a:lnTo>
                  <a:pt x="51273" y="45087"/>
                </a:lnTo>
                <a:close/>
              </a:path>
              <a:path w="630554" h="643889">
                <a:moveTo>
                  <a:pt x="70741" y="45087"/>
                </a:moveTo>
                <a:lnTo>
                  <a:pt x="51273" y="45087"/>
                </a:lnTo>
                <a:lnTo>
                  <a:pt x="60798" y="54819"/>
                </a:lnTo>
                <a:lnTo>
                  <a:pt x="70741" y="45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56553" y="5248909"/>
            <a:ext cx="81915" cy="476884"/>
          </a:xfrm>
          <a:custGeom>
            <a:avLst/>
            <a:gdLst/>
            <a:ahLst/>
            <a:cxnLst/>
            <a:rect l="l" t="t" r="r" b="b"/>
            <a:pathLst>
              <a:path w="81914" h="476885">
                <a:moveTo>
                  <a:pt x="45958" y="68085"/>
                </a:moveTo>
                <a:lnTo>
                  <a:pt x="35745" y="68085"/>
                </a:lnTo>
                <a:lnTo>
                  <a:pt x="35746" y="476603"/>
                </a:lnTo>
                <a:lnTo>
                  <a:pt x="45960" y="476603"/>
                </a:lnTo>
                <a:lnTo>
                  <a:pt x="45958" y="68085"/>
                </a:lnTo>
                <a:close/>
              </a:path>
              <a:path w="81914" h="476885">
                <a:moveTo>
                  <a:pt x="40852" y="0"/>
                </a:moveTo>
                <a:lnTo>
                  <a:pt x="0" y="81702"/>
                </a:lnTo>
                <a:lnTo>
                  <a:pt x="35745" y="81702"/>
                </a:lnTo>
                <a:lnTo>
                  <a:pt x="35745" y="68085"/>
                </a:lnTo>
                <a:lnTo>
                  <a:pt x="74895" y="68085"/>
                </a:lnTo>
                <a:lnTo>
                  <a:pt x="40852" y="0"/>
                </a:lnTo>
                <a:close/>
              </a:path>
              <a:path w="81914" h="476885">
                <a:moveTo>
                  <a:pt x="74895" y="68085"/>
                </a:moveTo>
                <a:lnTo>
                  <a:pt x="45958" y="68085"/>
                </a:lnTo>
                <a:lnTo>
                  <a:pt x="45958" y="81702"/>
                </a:lnTo>
                <a:lnTo>
                  <a:pt x="81704" y="81702"/>
                </a:lnTo>
                <a:lnTo>
                  <a:pt x="74895" y="68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91375" y="5044651"/>
            <a:ext cx="725805" cy="685165"/>
          </a:xfrm>
          <a:custGeom>
            <a:avLst/>
            <a:gdLst/>
            <a:ahLst/>
            <a:cxnLst/>
            <a:rect l="l" t="t" r="r" b="b"/>
            <a:pathLst>
              <a:path w="725804" h="685164">
                <a:moveTo>
                  <a:pt x="662282" y="52351"/>
                </a:moveTo>
                <a:lnTo>
                  <a:pt x="0" y="677146"/>
                </a:lnTo>
                <a:lnTo>
                  <a:pt x="7007" y="684574"/>
                </a:lnTo>
                <a:lnTo>
                  <a:pt x="669290" y="59780"/>
                </a:lnTo>
                <a:lnTo>
                  <a:pt x="662282" y="52351"/>
                </a:lnTo>
                <a:close/>
              </a:path>
              <a:path w="725804" h="685164">
                <a:moveTo>
                  <a:pt x="709475" y="43007"/>
                </a:moveTo>
                <a:lnTo>
                  <a:pt x="672186" y="43007"/>
                </a:lnTo>
                <a:lnTo>
                  <a:pt x="679196" y="50435"/>
                </a:lnTo>
                <a:lnTo>
                  <a:pt x="669290" y="59780"/>
                </a:lnTo>
                <a:lnTo>
                  <a:pt x="693820" y="85780"/>
                </a:lnTo>
                <a:lnTo>
                  <a:pt x="709475" y="43007"/>
                </a:lnTo>
                <a:close/>
              </a:path>
              <a:path w="725804" h="685164">
                <a:moveTo>
                  <a:pt x="672186" y="43007"/>
                </a:moveTo>
                <a:lnTo>
                  <a:pt x="662282" y="52351"/>
                </a:lnTo>
                <a:lnTo>
                  <a:pt x="669290" y="59780"/>
                </a:lnTo>
                <a:lnTo>
                  <a:pt x="679196" y="50435"/>
                </a:lnTo>
                <a:lnTo>
                  <a:pt x="672186" y="43007"/>
                </a:lnTo>
                <a:close/>
              </a:path>
              <a:path w="725804" h="685164">
                <a:moveTo>
                  <a:pt x="725216" y="0"/>
                </a:moveTo>
                <a:lnTo>
                  <a:pt x="637753" y="26351"/>
                </a:lnTo>
                <a:lnTo>
                  <a:pt x="662282" y="52351"/>
                </a:lnTo>
                <a:lnTo>
                  <a:pt x="672186" y="43007"/>
                </a:lnTo>
                <a:lnTo>
                  <a:pt x="709475" y="43007"/>
                </a:lnTo>
                <a:lnTo>
                  <a:pt x="7252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3722" y="4227617"/>
            <a:ext cx="81915" cy="926465"/>
          </a:xfrm>
          <a:custGeom>
            <a:avLst/>
            <a:gdLst/>
            <a:ahLst/>
            <a:cxnLst/>
            <a:rect l="l" t="t" r="r" b="b"/>
            <a:pathLst>
              <a:path w="81915" h="926464">
                <a:moveTo>
                  <a:pt x="45958" y="68085"/>
                </a:moveTo>
                <a:lnTo>
                  <a:pt x="35745" y="68085"/>
                </a:lnTo>
                <a:lnTo>
                  <a:pt x="35746" y="925970"/>
                </a:lnTo>
                <a:lnTo>
                  <a:pt x="45959" y="925970"/>
                </a:lnTo>
                <a:lnTo>
                  <a:pt x="45958" y="68085"/>
                </a:lnTo>
                <a:close/>
              </a:path>
              <a:path w="81915" h="926464">
                <a:moveTo>
                  <a:pt x="40851" y="0"/>
                </a:moveTo>
                <a:lnTo>
                  <a:pt x="0" y="81704"/>
                </a:lnTo>
                <a:lnTo>
                  <a:pt x="35745" y="81704"/>
                </a:lnTo>
                <a:lnTo>
                  <a:pt x="35745" y="68085"/>
                </a:lnTo>
                <a:lnTo>
                  <a:pt x="74894" y="68085"/>
                </a:lnTo>
                <a:lnTo>
                  <a:pt x="40851" y="0"/>
                </a:lnTo>
                <a:close/>
              </a:path>
              <a:path w="81915" h="926464">
                <a:moveTo>
                  <a:pt x="74894" y="68085"/>
                </a:moveTo>
                <a:lnTo>
                  <a:pt x="45958" y="68085"/>
                </a:lnTo>
                <a:lnTo>
                  <a:pt x="45958" y="81704"/>
                </a:lnTo>
                <a:lnTo>
                  <a:pt x="81703" y="81704"/>
                </a:lnTo>
                <a:lnTo>
                  <a:pt x="74894" y="68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494949" y="2588259"/>
            <a:ext cx="136334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ahoma"/>
                <a:cs typeface="Tahoma"/>
              </a:rPr>
              <a:t>mechanical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722436" y="2936207"/>
            <a:ext cx="805815" cy="400685"/>
          </a:xfrm>
          <a:custGeom>
            <a:avLst/>
            <a:gdLst/>
            <a:ahLst/>
            <a:cxnLst/>
            <a:rect l="l" t="t" r="r" b="b"/>
            <a:pathLst>
              <a:path w="805815" h="400685">
                <a:moveTo>
                  <a:pt x="730091" y="368023"/>
                </a:moveTo>
                <a:lnTo>
                  <a:pt x="714322" y="400103"/>
                </a:lnTo>
                <a:lnTo>
                  <a:pt x="805667" y="399482"/>
                </a:lnTo>
                <a:lnTo>
                  <a:pt x="786307" y="374030"/>
                </a:lnTo>
                <a:lnTo>
                  <a:pt x="742312" y="374030"/>
                </a:lnTo>
                <a:lnTo>
                  <a:pt x="730091" y="368023"/>
                </a:lnTo>
                <a:close/>
              </a:path>
              <a:path w="805815" h="400685">
                <a:moveTo>
                  <a:pt x="734595" y="358858"/>
                </a:moveTo>
                <a:lnTo>
                  <a:pt x="730091" y="368023"/>
                </a:lnTo>
                <a:lnTo>
                  <a:pt x="742312" y="374030"/>
                </a:lnTo>
                <a:lnTo>
                  <a:pt x="746817" y="364865"/>
                </a:lnTo>
                <a:lnTo>
                  <a:pt x="734595" y="358858"/>
                </a:lnTo>
                <a:close/>
              </a:path>
              <a:path w="805815" h="400685">
                <a:moveTo>
                  <a:pt x="750364" y="326778"/>
                </a:moveTo>
                <a:lnTo>
                  <a:pt x="734595" y="358858"/>
                </a:lnTo>
                <a:lnTo>
                  <a:pt x="746817" y="364865"/>
                </a:lnTo>
                <a:lnTo>
                  <a:pt x="742312" y="374030"/>
                </a:lnTo>
                <a:lnTo>
                  <a:pt x="786307" y="374030"/>
                </a:lnTo>
                <a:lnTo>
                  <a:pt x="750364" y="326778"/>
                </a:lnTo>
                <a:close/>
              </a:path>
              <a:path w="805815" h="400685">
                <a:moveTo>
                  <a:pt x="4504" y="0"/>
                </a:moveTo>
                <a:lnTo>
                  <a:pt x="0" y="9165"/>
                </a:lnTo>
                <a:lnTo>
                  <a:pt x="730091" y="368023"/>
                </a:lnTo>
                <a:lnTo>
                  <a:pt x="734595" y="358858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18276" y="2949808"/>
            <a:ext cx="765175" cy="374015"/>
          </a:xfrm>
          <a:custGeom>
            <a:avLst/>
            <a:gdLst/>
            <a:ahLst/>
            <a:cxnLst/>
            <a:rect l="l" t="t" r="r" b="b"/>
            <a:pathLst>
              <a:path w="765175" h="374014">
                <a:moveTo>
                  <a:pt x="55854" y="299982"/>
                </a:moveTo>
                <a:lnTo>
                  <a:pt x="0" y="372264"/>
                </a:lnTo>
                <a:lnTo>
                  <a:pt x="91338" y="373578"/>
                </a:lnTo>
                <a:lnTo>
                  <a:pt x="78665" y="347294"/>
                </a:lnTo>
                <a:lnTo>
                  <a:pt x="63548" y="347294"/>
                </a:lnTo>
                <a:lnTo>
                  <a:pt x="59112" y="338094"/>
                </a:lnTo>
                <a:lnTo>
                  <a:pt x="71378" y="332180"/>
                </a:lnTo>
                <a:lnTo>
                  <a:pt x="55854" y="299982"/>
                </a:lnTo>
                <a:close/>
              </a:path>
              <a:path w="765175" h="374014">
                <a:moveTo>
                  <a:pt x="71378" y="332180"/>
                </a:moveTo>
                <a:lnTo>
                  <a:pt x="59112" y="338094"/>
                </a:lnTo>
                <a:lnTo>
                  <a:pt x="63548" y="347294"/>
                </a:lnTo>
                <a:lnTo>
                  <a:pt x="75814" y="341380"/>
                </a:lnTo>
                <a:lnTo>
                  <a:pt x="71378" y="332180"/>
                </a:lnTo>
                <a:close/>
              </a:path>
              <a:path w="765175" h="374014">
                <a:moveTo>
                  <a:pt x="75814" y="341380"/>
                </a:moveTo>
                <a:lnTo>
                  <a:pt x="63548" y="347294"/>
                </a:lnTo>
                <a:lnTo>
                  <a:pt x="78665" y="347294"/>
                </a:lnTo>
                <a:lnTo>
                  <a:pt x="75814" y="341380"/>
                </a:lnTo>
                <a:close/>
              </a:path>
              <a:path w="765175" h="374014">
                <a:moveTo>
                  <a:pt x="760346" y="0"/>
                </a:moveTo>
                <a:lnTo>
                  <a:pt x="71378" y="332180"/>
                </a:lnTo>
                <a:lnTo>
                  <a:pt x="75814" y="341380"/>
                </a:lnTo>
                <a:lnTo>
                  <a:pt x="764782" y="9198"/>
                </a:lnTo>
                <a:lnTo>
                  <a:pt x="7603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086184" y="2252979"/>
            <a:ext cx="2409190" cy="677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56565" marR="5080" indent="-444500">
              <a:lnSpc>
                <a:spcPct val="101899"/>
              </a:lnSpc>
              <a:spcBef>
                <a:spcPts val="85"/>
              </a:spcBef>
            </a:pPr>
            <a:r>
              <a:rPr sz="2100" spc="15" dirty="0">
                <a:latin typeface="Tahoma"/>
                <a:cs typeface="Tahoma"/>
              </a:rPr>
              <a:t>electrical,</a:t>
            </a:r>
            <a:r>
              <a:rPr sz="2100" spc="-55" dirty="0">
                <a:latin typeface="Tahoma"/>
                <a:cs typeface="Tahoma"/>
              </a:rPr>
              <a:t> </a:t>
            </a:r>
            <a:r>
              <a:rPr sz="2100" spc="10" dirty="0">
                <a:latin typeface="Tahoma"/>
                <a:cs typeface="Tahoma"/>
              </a:rPr>
              <a:t>hydraulic,  </a:t>
            </a:r>
            <a:r>
              <a:rPr sz="2100" spc="15" dirty="0">
                <a:latin typeface="Tahoma"/>
                <a:cs typeface="Tahoma"/>
              </a:rPr>
              <a:t>or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pneumatic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41205" y="2758901"/>
            <a:ext cx="791845" cy="271145"/>
          </a:xfrm>
          <a:custGeom>
            <a:avLst/>
            <a:gdLst/>
            <a:ahLst/>
            <a:cxnLst/>
            <a:rect l="l" t="t" r="r" b="b"/>
            <a:pathLst>
              <a:path w="791845" h="271144">
                <a:moveTo>
                  <a:pt x="65425" y="193034"/>
                </a:moveTo>
                <a:lnTo>
                  <a:pt x="0" y="256783"/>
                </a:lnTo>
                <a:lnTo>
                  <a:pt x="90253" y="270874"/>
                </a:lnTo>
                <a:lnTo>
                  <a:pt x="80711" y="240958"/>
                </a:lnTo>
                <a:lnTo>
                  <a:pt x="66418" y="240958"/>
                </a:lnTo>
                <a:lnTo>
                  <a:pt x="63314" y="231227"/>
                </a:lnTo>
                <a:lnTo>
                  <a:pt x="76287" y="227089"/>
                </a:lnTo>
                <a:lnTo>
                  <a:pt x="65425" y="193034"/>
                </a:lnTo>
                <a:close/>
              </a:path>
              <a:path w="791845" h="271144">
                <a:moveTo>
                  <a:pt x="76287" y="227089"/>
                </a:moveTo>
                <a:lnTo>
                  <a:pt x="63314" y="231227"/>
                </a:lnTo>
                <a:lnTo>
                  <a:pt x="66418" y="240958"/>
                </a:lnTo>
                <a:lnTo>
                  <a:pt x="79391" y="236820"/>
                </a:lnTo>
                <a:lnTo>
                  <a:pt x="76287" y="227089"/>
                </a:lnTo>
                <a:close/>
              </a:path>
              <a:path w="791845" h="271144">
                <a:moveTo>
                  <a:pt x="79391" y="236820"/>
                </a:moveTo>
                <a:lnTo>
                  <a:pt x="66418" y="240958"/>
                </a:lnTo>
                <a:lnTo>
                  <a:pt x="80711" y="240958"/>
                </a:lnTo>
                <a:lnTo>
                  <a:pt x="79391" y="236820"/>
                </a:lnTo>
                <a:close/>
              </a:path>
              <a:path w="791845" h="271144">
                <a:moveTo>
                  <a:pt x="788247" y="0"/>
                </a:moveTo>
                <a:lnTo>
                  <a:pt x="76287" y="227089"/>
                </a:lnTo>
                <a:lnTo>
                  <a:pt x="79391" y="236820"/>
                </a:lnTo>
                <a:lnTo>
                  <a:pt x="791350" y="9729"/>
                </a:lnTo>
                <a:lnTo>
                  <a:pt x="788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22066" y="2929661"/>
            <a:ext cx="738505" cy="467359"/>
          </a:xfrm>
          <a:custGeom>
            <a:avLst/>
            <a:gdLst/>
            <a:ahLst/>
            <a:cxnLst/>
            <a:rect l="l" t="t" r="r" b="b"/>
            <a:pathLst>
              <a:path w="738504" h="467360">
                <a:moveTo>
                  <a:pt x="47374" y="389204"/>
                </a:moveTo>
                <a:lnTo>
                  <a:pt x="0" y="467306"/>
                </a:lnTo>
                <a:lnTo>
                  <a:pt x="90906" y="458344"/>
                </a:lnTo>
                <a:lnTo>
                  <a:pt x="76429" y="435350"/>
                </a:lnTo>
                <a:lnTo>
                  <a:pt x="60337" y="435350"/>
                </a:lnTo>
                <a:lnTo>
                  <a:pt x="54897" y="426708"/>
                </a:lnTo>
                <a:lnTo>
                  <a:pt x="66420" y="419453"/>
                </a:lnTo>
                <a:lnTo>
                  <a:pt x="47374" y="389204"/>
                </a:lnTo>
                <a:close/>
              </a:path>
              <a:path w="738504" h="467360">
                <a:moveTo>
                  <a:pt x="66420" y="419453"/>
                </a:moveTo>
                <a:lnTo>
                  <a:pt x="54897" y="426708"/>
                </a:lnTo>
                <a:lnTo>
                  <a:pt x="60337" y="435350"/>
                </a:lnTo>
                <a:lnTo>
                  <a:pt x="71861" y="428095"/>
                </a:lnTo>
                <a:lnTo>
                  <a:pt x="66420" y="419453"/>
                </a:lnTo>
                <a:close/>
              </a:path>
              <a:path w="738504" h="467360">
                <a:moveTo>
                  <a:pt x="71861" y="428095"/>
                </a:moveTo>
                <a:lnTo>
                  <a:pt x="60337" y="435350"/>
                </a:lnTo>
                <a:lnTo>
                  <a:pt x="76429" y="435350"/>
                </a:lnTo>
                <a:lnTo>
                  <a:pt x="71861" y="428095"/>
                </a:lnTo>
                <a:close/>
              </a:path>
              <a:path w="738504" h="467360">
                <a:moveTo>
                  <a:pt x="732609" y="0"/>
                </a:moveTo>
                <a:lnTo>
                  <a:pt x="66420" y="419453"/>
                </a:lnTo>
                <a:lnTo>
                  <a:pt x="71861" y="428095"/>
                </a:lnTo>
                <a:lnTo>
                  <a:pt x="738051" y="8642"/>
                </a:lnTo>
                <a:lnTo>
                  <a:pt x="732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506081" y="1554987"/>
            <a:ext cx="1762760" cy="6470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 indent="130175">
              <a:lnSpc>
                <a:spcPts val="2330"/>
              </a:lnSpc>
              <a:spcBef>
                <a:spcPts val="370"/>
              </a:spcBef>
            </a:pPr>
            <a:r>
              <a:rPr sz="2100" spc="15" dirty="0">
                <a:solidFill>
                  <a:srgbClr val="0000FF"/>
                </a:solidFill>
                <a:latin typeface="Tahoma"/>
                <a:cs typeface="Tahoma"/>
              </a:rPr>
              <a:t>P </a:t>
            </a:r>
            <a:r>
              <a:rPr sz="2100" spc="25" dirty="0">
                <a:solidFill>
                  <a:srgbClr val="0000FF"/>
                </a:solidFill>
                <a:latin typeface="Tahoma"/>
                <a:cs typeface="Tahoma"/>
              </a:rPr>
              <a:t>= </a:t>
            </a:r>
            <a:r>
              <a:rPr sz="2100" spc="10" dirty="0">
                <a:solidFill>
                  <a:srgbClr val="0000FF"/>
                </a:solidFill>
                <a:latin typeface="Tahoma"/>
                <a:cs typeface="Tahoma"/>
              </a:rPr>
              <a:t>types </a:t>
            </a:r>
            <a:r>
              <a:rPr sz="2100" spc="15" dirty="0">
                <a:solidFill>
                  <a:srgbClr val="0000FF"/>
                </a:solidFill>
                <a:latin typeface="Tahoma"/>
                <a:cs typeface="Tahoma"/>
              </a:rPr>
              <a:t>of  </a:t>
            </a:r>
            <a:r>
              <a:rPr sz="2100" spc="20" dirty="0">
                <a:solidFill>
                  <a:srgbClr val="0000FF"/>
                </a:solidFill>
                <a:latin typeface="Tahoma"/>
                <a:cs typeface="Tahoma"/>
              </a:rPr>
              <a:t>powers </a:t>
            </a:r>
            <a:r>
              <a:rPr sz="2100" spc="15" dirty="0">
                <a:solidFill>
                  <a:srgbClr val="0000FF"/>
                </a:solidFill>
                <a:latin typeface="Tahoma"/>
                <a:cs typeface="Tahoma"/>
              </a:rPr>
              <a:t>in</a:t>
            </a:r>
            <a:r>
              <a:rPr sz="2100" spc="-7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100" spc="10" dirty="0">
                <a:solidFill>
                  <a:srgbClr val="0000FF"/>
                </a:solidFill>
                <a:latin typeface="Tahoma"/>
                <a:cs typeface="Tahoma"/>
              </a:rPr>
              <a:t>play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7785" y="7000121"/>
            <a:ext cx="899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5F5F5F"/>
                </a:solidFill>
                <a:latin typeface="Tahoma"/>
                <a:cs typeface="Tahoma"/>
              </a:rPr>
              <a:t>Robotics</a:t>
            </a:r>
            <a:r>
              <a:rPr sz="1600" i="1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i="1" spc="-50" dirty="0">
                <a:solidFill>
                  <a:srgbClr val="5F5F5F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770046" y="7000121"/>
            <a:ext cx="130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solidFill>
                  <a:srgbClr val="5F5F5F"/>
                </a:solidFill>
                <a:latin typeface="Tahoma"/>
                <a:cs typeface="Tahoma"/>
              </a:rPr>
              <a:t>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6338" y="5074818"/>
            <a:ext cx="8270240" cy="200660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100" spc="15" dirty="0">
                <a:latin typeface="Tahoma"/>
                <a:cs typeface="Tahoma"/>
              </a:rPr>
              <a:t>electrical</a:t>
            </a:r>
            <a:endParaRPr sz="2100">
              <a:latin typeface="Tahoma"/>
              <a:cs typeface="Tahoma"/>
            </a:endParaRPr>
          </a:p>
          <a:p>
            <a:pPr marL="1644014">
              <a:lnSpc>
                <a:spcPct val="100000"/>
              </a:lnSpc>
              <a:spcBef>
                <a:spcPts val="1225"/>
              </a:spcBef>
            </a:pPr>
            <a:r>
              <a:rPr sz="2100" spc="20" dirty="0">
                <a:latin typeface="Tahoma"/>
                <a:cs typeface="Tahoma"/>
              </a:rPr>
              <a:t>power </a:t>
            </a:r>
            <a:r>
              <a:rPr sz="2100" spc="15" dirty="0">
                <a:latin typeface="Tahoma"/>
                <a:cs typeface="Tahoma"/>
              </a:rPr>
              <a:t>losses due </a:t>
            </a:r>
            <a:r>
              <a:rPr sz="2100" spc="20" dirty="0">
                <a:latin typeface="Tahoma"/>
                <a:cs typeface="Tahoma"/>
              </a:rPr>
              <a:t>to </a:t>
            </a:r>
            <a:r>
              <a:rPr sz="2100" spc="10" dirty="0">
                <a:latin typeface="Tahoma"/>
                <a:cs typeface="Tahoma"/>
              </a:rPr>
              <a:t>dissipative effects </a:t>
            </a:r>
            <a:r>
              <a:rPr sz="2100" spc="-15" dirty="0">
                <a:latin typeface="Tahoma"/>
                <a:cs typeface="Tahoma"/>
              </a:rPr>
              <a:t>(e.g.,</a:t>
            </a:r>
            <a:r>
              <a:rPr sz="2100" spc="2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friction)</a:t>
            </a:r>
            <a:endParaRPr sz="2100">
              <a:latin typeface="Tahoma"/>
              <a:cs typeface="Tahoma"/>
            </a:endParaRPr>
          </a:p>
          <a:p>
            <a:pPr marL="2357120" marR="5080" indent="-1230630">
              <a:lnSpc>
                <a:spcPct val="127600"/>
              </a:lnSpc>
              <a:spcBef>
                <a:spcPts val="1680"/>
              </a:spcBef>
            </a:pPr>
            <a:r>
              <a:rPr sz="2100" spc="20" dirty="0">
                <a:solidFill>
                  <a:srgbClr val="FF6600"/>
                </a:solidFill>
                <a:latin typeface="Tahoma"/>
                <a:cs typeface="Tahoma"/>
              </a:rPr>
              <a:t>power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10" dirty="0">
                <a:latin typeface="Tahoma"/>
                <a:cs typeface="Tahoma"/>
              </a:rPr>
              <a:t>force · </a:t>
            </a:r>
            <a:r>
              <a:rPr sz="2100" spc="15" dirty="0">
                <a:latin typeface="Tahoma"/>
                <a:cs typeface="Tahoma"/>
              </a:rPr>
              <a:t>speed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15" dirty="0">
                <a:latin typeface="Tahoma"/>
                <a:cs typeface="Tahoma"/>
              </a:rPr>
              <a:t>torque </a:t>
            </a:r>
            <a:r>
              <a:rPr sz="2100" spc="10" dirty="0">
                <a:latin typeface="Tahoma"/>
                <a:cs typeface="Tahoma"/>
              </a:rPr>
              <a:t>· </a:t>
            </a:r>
            <a:r>
              <a:rPr sz="2100" spc="15" dirty="0">
                <a:latin typeface="Tahoma"/>
                <a:cs typeface="Tahoma"/>
              </a:rPr>
              <a:t>angular speed [Nm/s, </a:t>
            </a:r>
            <a:r>
              <a:rPr sz="2100" spc="20" dirty="0">
                <a:latin typeface="Tahoma"/>
                <a:cs typeface="Tahoma"/>
              </a:rPr>
              <a:t>W]  </a:t>
            </a:r>
            <a:r>
              <a:rPr sz="2100" spc="10" dirty="0">
                <a:solidFill>
                  <a:srgbClr val="FF6600"/>
                </a:solidFill>
                <a:latin typeface="Tahoma"/>
                <a:cs typeface="Tahoma"/>
              </a:rPr>
              <a:t>efficiency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20" dirty="0">
                <a:latin typeface="Tahoma"/>
                <a:cs typeface="Tahoma"/>
              </a:rPr>
              <a:t>power </a:t>
            </a:r>
            <a:r>
              <a:rPr sz="2100" spc="15" dirty="0">
                <a:latin typeface="Tahoma"/>
                <a:cs typeface="Tahoma"/>
              </a:rPr>
              <a:t>out </a:t>
            </a:r>
            <a:r>
              <a:rPr sz="2100" spc="10" dirty="0">
                <a:latin typeface="Tahoma"/>
                <a:cs typeface="Tahoma"/>
              </a:rPr>
              <a:t>/ </a:t>
            </a:r>
            <a:r>
              <a:rPr sz="2100" spc="20" dirty="0">
                <a:latin typeface="Tahoma"/>
                <a:cs typeface="Tahoma"/>
              </a:rPr>
              <a:t>power </a:t>
            </a:r>
            <a:r>
              <a:rPr sz="2100" spc="15" dirty="0">
                <a:latin typeface="Tahoma"/>
                <a:cs typeface="Tahoma"/>
              </a:rPr>
              <a:t>in</a:t>
            </a:r>
            <a:r>
              <a:rPr sz="2100" spc="25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[%]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86794" y="674115"/>
            <a:ext cx="505142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Motion </a:t>
            </a:r>
            <a:r>
              <a:rPr spc="10" dirty="0"/>
              <a:t>transmission</a:t>
            </a:r>
            <a:r>
              <a:rPr spc="-30" dirty="0"/>
              <a:t> </a:t>
            </a:r>
            <a:r>
              <a:rPr spc="10" dirty="0"/>
              <a:t>gears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5" name="object 5"/>
          <p:cNvSpPr txBox="1"/>
          <p:nvPr/>
        </p:nvSpPr>
        <p:spPr>
          <a:xfrm>
            <a:off x="840553" y="1661667"/>
            <a:ext cx="8879205" cy="41846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0365" marR="157480" indent="-367665">
              <a:lnSpc>
                <a:spcPct val="101200"/>
              </a:lnSpc>
              <a:spcBef>
                <a:spcPts val="8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optimize the transfer of </a:t>
            </a:r>
            <a:r>
              <a:rPr sz="2550" spc="10" dirty="0">
                <a:latin typeface="Tahoma"/>
                <a:cs typeface="Tahoma"/>
              </a:rPr>
              <a:t>mechanical </a:t>
            </a:r>
            <a:r>
              <a:rPr sz="2550" spc="5" dirty="0">
                <a:latin typeface="Tahoma"/>
                <a:cs typeface="Tahoma"/>
              </a:rPr>
              <a:t>torque from actuating  motors to driven links</a:t>
            </a:r>
            <a:endParaRPr sz="2550">
              <a:latin typeface="Tahoma"/>
              <a:cs typeface="Tahoma"/>
            </a:endParaRPr>
          </a:p>
          <a:p>
            <a:pPr marL="380365" marR="106045" indent="-367665">
              <a:lnSpc>
                <a:spcPct val="101200"/>
              </a:lnSpc>
              <a:spcBef>
                <a:spcPts val="60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quantitative transformation (from </a:t>
            </a:r>
            <a:r>
              <a:rPr sz="2550" spc="5" dirty="0">
                <a:solidFill>
                  <a:srgbClr val="FF0000"/>
                </a:solidFill>
                <a:latin typeface="Tahoma"/>
                <a:cs typeface="Tahoma"/>
              </a:rPr>
              <a:t>low torque/high velocity </a:t>
            </a:r>
            <a:r>
              <a:rPr sz="2550" spc="5" dirty="0">
                <a:latin typeface="Tahoma"/>
                <a:cs typeface="Tahoma"/>
              </a:rPr>
              <a:t> to </a:t>
            </a:r>
            <a:r>
              <a:rPr sz="2550" spc="5" dirty="0">
                <a:solidFill>
                  <a:srgbClr val="0000FF"/>
                </a:solidFill>
                <a:latin typeface="Tahoma"/>
                <a:cs typeface="Tahoma"/>
              </a:rPr>
              <a:t>high torque/low</a:t>
            </a:r>
            <a:r>
              <a:rPr sz="2550" spc="1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550" spc="5" dirty="0">
                <a:solidFill>
                  <a:srgbClr val="0000FF"/>
                </a:solidFill>
                <a:latin typeface="Tahoma"/>
                <a:cs typeface="Tahoma"/>
              </a:rPr>
              <a:t>velocity</a:t>
            </a:r>
            <a:r>
              <a:rPr sz="2550" spc="5" dirty="0">
                <a:latin typeface="Tahoma"/>
                <a:cs typeface="Tahoma"/>
              </a:rPr>
              <a:t>)</a:t>
            </a:r>
            <a:endParaRPr sz="2550">
              <a:latin typeface="Tahoma"/>
              <a:cs typeface="Tahoma"/>
            </a:endParaRPr>
          </a:p>
          <a:p>
            <a:pPr marL="380365" marR="193040" indent="-367665">
              <a:lnSpc>
                <a:spcPct val="101200"/>
              </a:lnSpc>
              <a:spcBef>
                <a:spcPts val="60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qualitative transformation (e.g., from </a:t>
            </a:r>
            <a:r>
              <a:rPr sz="2550" spc="5" dirty="0">
                <a:solidFill>
                  <a:srgbClr val="008000"/>
                </a:solidFill>
                <a:latin typeface="Tahoma"/>
                <a:cs typeface="Tahoma"/>
              </a:rPr>
              <a:t>rotational </a:t>
            </a:r>
            <a:r>
              <a:rPr sz="2550" spc="5" dirty="0">
                <a:latin typeface="Tahoma"/>
                <a:cs typeface="Tahoma"/>
              </a:rPr>
              <a:t>motion of  </a:t>
            </a:r>
            <a:r>
              <a:rPr sz="2550" spc="10" dirty="0">
                <a:latin typeface="Tahoma"/>
                <a:cs typeface="Tahoma"/>
              </a:rPr>
              <a:t>an </a:t>
            </a:r>
            <a:r>
              <a:rPr sz="2550" spc="5" dirty="0">
                <a:latin typeface="Tahoma"/>
                <a:cs typeface="Tahoma"/>
              </a:rPr>
              <a:t>electrical motor to a </a:t>
            </a:r>
            <a:r>
              <a:rPr sz="2550" spc="5" dirty="0">
                <a:solidFill>
                  <a:srgbClr val="008000"/>
                </a:solidFill>
                <a:latin typeface="Tahoma"/>
                <a:cs typeface="Tahoma"/>
              </a:rPr>
              <a:t>linear </a:t>
            </a:r>
            <a:r>
              <a:rPr sz="2550" spc="5" dirty="0">
                <a:latin typeface="Tahoma"/>
                <a:cs typeface="Tahoma"/>
              </a:rPr>
              <a:t>motion of a link along the  axis of a prismatic</a:t>
            </a:r>
            <a:r>
              <a:rPr sz="2550" spc="20" dirty="0">
                <a:latin typeface="Tahoma"/>
                <a:cs typeface="Tahoma"/>
              </a:rPr>
              <a:t> </a:t>
            </a:r>
            <a:r>
              <a:rPr sz="2550" dirty="0">
                <a:latin typeface="Tahoma"/>
                <a:cs typeface="Tahoma"/>
              </a:rPr>
              <a:t>joint)</a:t>
            </a:r>
            <a:endParaRPr sz="2550">
              <a:latin typeface="Tahoma"/>
              <a:cs typeface="Tahoma"/>
            </a:endParaRPr>
          </a:p>
          <a:p>
            <a:pPr marL="380365" marR="5080" indent="-367665">
              <a:lnSpc>
                <a:spcPct val="100800"/>
              </a:lnSpc>
              <a:spcBef>
                <a:spcPts val="63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allow improvement of static </a:t>
            </a:r>
            <a:r>
              <a:rPr sz="2550" spc="10" dirty="0">
                <a:latin typeface="Tahoma"/>
                <a:cs typeface="Tahoma"/>
              </a:rPr>
              <a:t>and dynamic </a:t>
            </a:r>
            <a:r>
              <a:rPr sz="2550" spc="5" dirty="0">
                <a:latin typeface="Tahoma"/>
                <a:cs typeface="Tahoma"/>
              </a:rPr>
              <a:t>performance by  reducing the </a:t>
            </a:r>
            <a:r>
              <a:rPr sz="2550" spc="10" dirty="0">
                <a:latin typeface="Tahoma"/>
                <a:cs typeface="Tahoma"/>
              </a:rPr>
              <a:t>weight </a:t>
            </a:r>
            <a:r>
              <a:rPr sz="2550" spc="5" dirty="0">
                <a:latin typeface="Tahoma"/>
                <a:cs typeface="Tahoma"/>
              </a:rPr>
              <a:t>of the actual robot structure in motion  (locating the motors remotely, closer to the robot</a:t>
            </a:r>
            <a:r>
              <a:rPr sz="2550" spc="-10" dirty="0">
                <a:latin typeface="Tahoma"/>
                <a:cs typeface="Tahoma"/>
              </a:rPr>
              <a:t> </a:t>
            </a:r>
            <a:r>
              <a:rPr sz="2550" spc="10" dirty="0">
                <a:latin typeface="Tahoma"/>
                <a:cs typeface="Tahoma"/>
              </a:rPr>
              <a:t>base)</a:t>
            </a:r>
            <a:endParaRPr sz="2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81264" y="674115"/>
            <a:ext cx="486283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Transmissions </a:t>
            </a:r>
            <a:r>
              <a:rPr spc="15" dirty="0"/>
              <a:t>in</a:t>
            </a:r>
            <a:r>
              <a:rPr spc="-35" dirty="0"/>
              <a:t> </a:t>
            </a:r>
            <a:r>
              <a:rPr spc="10" dirty="0"/>
              <a:t>robotics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4840" y="1448307"/>
            <a:ext cx="7024370" cy="532193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730" marR="29209" indent="-367665">
              <a:lnSpc>
                <a:spcPts val="2540"/>
              </a:lnSpc>
              <a:spcBef>
                <a:spcPts val="420"/>
              </a:spcBef>
              <a:buSzPct val="59574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350" dirty="0">
                <a:solidFill>
                  <a:srgbClr val="0000FF"/>
                </a:solidFill>
                <a:latin typeface="Tahoma"/>
                <a:cs typeface="Tahoma"/>
              </a:rPr>
              <a:t>spur gears: </a:t>
            </a:r>
            <a:r>
              <a:rPr sz="2350" dirty="0">
                <a:latin typeface="Tahoma"/>
                <a:cs typeface="Tahoma"/>
              </a:rPr>
              <a:t>modify </a:t>
            </a:r>
            <a:r>
              <a:rPr sz="2350" spc="-5" dirty="0">
                <a:latin typeface="Tahoma"/>
                <a:cs typeface="Tahoma"/>
              </a:rPr>
              <a:t>direction </a:t>
            </a:r>
            <a:r>
              <a:rPr sz="2350" dirty="0">
                <a:latin typeface="Tahoma"/>
                <a:cs typeface="Tahoma"/>
              </a:rPr>
              <a:t>and/or </a:t>
            </a:r>
            <a:r>
              <a:rPr sz="2350" spc="-5" dirty="0">
                <a:latin typeface="Tahoma"/>
                <a:cs typeface="Tahoma"/>
              </a:rPr>
              <a:t>translate axis  </a:t>
            </a:r>
            <a:r>
              <a:rPr sz="2350" dirty="0">
                <a:latin typeface="Tahoma"/>
                <a:cs typeface="Tahoma"/>
              </a:rPr>
              <a:t>of </a:t>
            </a:r>
            <a:r>
              <a:rPr sz="2350" spc="-5" dirty="0">
                <a:latin typeface="Tahoma"/>
                <a:cs typeface="Tahoma"/>
              </a:rPr>
              <a:t>(rotational </a:t>
            </a:r>
            <a:r>
              <a:rPr sz="2350" dirty="0">
                <a:latin typeface="Tahoma"/>
                <a:cs typeface="Tahoma"/>
              </a:rPr>
              <a:t>or </a:t>
            </a:r>
            <a:r>
              <a:rPr sz="2350" spc="-5" dirty="0">
                <a:latin typeface="Tahoma"/>
                <a:cs typeface="Tahoma"/>
              </a:rPr>
              <a:t>translational) </a:t>
            </a:r>
            <a:r>
              <a:rPr sz="2350" spc="5" dirty="0">
                <a:latin typeface="Tahoma"/>
                <a:cs typeface="Tahoma"/>
              </a:rPr>
              <a:t>motor</a:t>
            </a:r>
            <a:r>
              <a:rPr sz="2350" spc="35" dirty="0">
                <a:latin typeface="Tahoma"/>
                <a:cs typeface="Tahoma"/>
              </a:rPr>
              <a:t> </a:t>
            </a:r>
            <a:r>
              <a:rPr sz="2350" dirty="0">
                <a:latin typeface="Tahoma"/>
                <a:cs typeface="Tahoma"/>
              </a:rPr>
              <a:t>displacement</a:t>
            </a:r>
            <a:endParaRPr sz="235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27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problems: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deformations</a:t>
            </a:r>
            <a:r>
              <a:rPr sz="2100" spc="15" dirty="0">
                <a:latin typeface="Tahoma"/>
                <a:cs typeface="Tahoma"/>
              </a:rPr>
              <a:t>,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backlash</a:t>
            </a:r>
            <a:endParaRPr sz="2100">
              <a:latin typeface="Tahoma"/>
              <a:cs typeface="Tahoma"/>
            </a:endParaRPr>
          </a:p>
          <a:p>
            <a:pPr marL="379730" marR="560705" indent="-367665">
              <a:lnSpc>
                <a:spcPts val="2570"/>
              </a:lnSpc>
              <a:spcBef>
                <a:spcPts val="595"/>
              </a:spcBef>
              <a:buSzPct val="59574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350" dirty="0">
                <a:solidFill>
                  <a:srgbClr val="0000FF"/>
                </a:solidFill>
                <a:latin typeface="Tahoma"/>
                <a:cs typeface="Tahoma"/>
              </a:rPr>
              <a:t>lead screws, worm </a:t>
            </a:r>
            <a:r>
              <a:rPr sz="2350" spc="-5" dirty="0">
                <a:solidFill>
                  <a:srgbClr val="0000FF"/>
                </a:solidFill>
                <a:latin typeface="Tahoma"/>
                <a:cs typeface="Tahoma"/>
              </a:rPr>
              <a:t>gearing: </a:t>
            </a:r>
            <a:r>
              <a:rPr sz="2350" dirty="0">
                <a:latin typeface="Tahoma"/>
                <a:cs typeface="Tahoma"/>
              </a:rPr>
              <a:t>convert rotational  </a:t>
            </a:r>
            <a:r>
              <a:rPr sz="2350" spc="-5" dirty="0">
                <a:latin typeface="Tahoma"/>
                <a:cs typeface="Tahoma"/>
              </a:rPr>
              <a:t>into translational </a:t>
            </a:r>
            <a:r>
              <a:rPr sz="2350" dirty="0">
                <a:latin typeface="Tahoma"/>
                <a:cs typeface="Tahoma"/>
              </a:rPr>
              <a:t>motion </a:t>
            </a:r>
            <a:r>
              <a:rPr sz="2350" spc="-5" dirty="0">
                <a:latin typeface="Tahoma"/>
                <a:cs typeface="Tahoma"/>
              </a:rPr>
              <a:t>(prismatic</a:t>
            </a:r>
            <a:r>
              <a:rPr sz="2350" spc="45" dirty="0">
                <a:latin typeface="Tahoma"/>
                <a:cs typeface="Tahoma"/>
              </a:rPr>
              <a:t> </a:t>
            </a:r>
            <a:r>
              <a:rPr sz="2350" dirty="0">
                <a:latin typeface="Tahoma"/>
                <a:cs typeface="Tahoma"/>
              </a:rPr>
              <a:t>joints)</a:t>
            </a:r>
            <a:endParaRPr sz="235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24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problems: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friction</a:t>
            </a:r>
            <a:r>
              <a:rPr sz="2100" spc="15" dirty="0">
                <a:latin typeface="Tahoma"/>
                <a:cs typeface="Tahoma"/>
              </a:rPr>
              <a:t>,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elasticity</a:t>
            </a:r>
            <a:r>
              <a:rPr sz="2100" spc="15" dirty="0">
                <a:latin typeface="Tahoma"/>
                <a:cs typeface="Tahoma"/>
              </a:rPr>
              <a:t>,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backlash</a:t>
            </a:r>
            <a:endParaRPr sz="2100">
              <a:latin typeface="Tahoma"/>
              <a:cs typeface="Tahoma"/>
            </a:endParaRPr>
          </a:p>
          <a:p>
            <a:pPr marL="380365" indent="-367665">
              <a:lnSpc>
                <a:spcPts val="2695"/>
              </a:lnSpc>
              <a:spcBef>
                <a:spcPts val="305"/>
              </a:spcBef>
              <a:buSzPct val="59574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350" dirty="0">
                <a:solidFill>
                  <a:srgbClr val="0000FF"/>
                </a:solidFill>
                <a:latin typeface="Tahoma"/>
                <a:cs typeface="Tahoma"/>
              </a:rPr>
              <a:t>toothed belts </a:t>
            </a:r>
            <a:r>
              <a:rPr sz="2350" spc="-5" dirty="0">
                <a:solidFill>
                  <a:srgbClr val="0000FF"/>
                </a:solidFill>
                <a:latin typeface="Tahoma"/>
                <a:cs typeface="Tahoma"/>
              </a:rPr>
              <a:t>and chains: </a:t>
            </a:r>
            <a:r>
              <a:rPr sz="2350" dirty="0">
                <a:latin typeface="Tahoma"/>
                <a:cs typeface="Tahoma"/>
              </a:rPr>
              <a:t>dislocate the</a:t>
            </a:r>
            <a:r>
              <a:rPr sz="2350" spc="30" dirty="0">
                <a:latin typeface="Tahoma"/>
                <a:cs typeface="Tahoma"/>
              </a:rPr>
              <a:t> </a:t>
            </a:r>
            <a:r>
              <a:rPr sz="2350" spc="5" dirty="0">
                <a:latin typeface="Tahoma"/>
                <a:cs typeface="Tahoma"/>
              </a:rPr>
              <a:t>motor</a:t>
            </a:r>
            <a:endParaRPr sz="2350">
              <a:latin typeface="Tahoma"/>
              <a:cs typeface="Tahoma"/>
            </a:endParaRPr>
          </a:p>
          <a:p>
            <a:pPr marL="379730">
              <a:lnSpc>
                <a:spcPts val="2695"/>
              </a:lnSpc>
            </a:pPr>
            <a:r>
              <a:rPr sz="2350" dirty="0">
                <a:latin typeface="Tahoma"/>
                <a:cs typeface="Tahoma"/>
              </a:rPr>
              <a:t>w.r.t. the joint</a:t>
            </a:r>
            <a:r>
              <a:rPr sz="2350" spc="10" dirty="0">
                <a:latin typeface="Tahoma"/>
                <a:cs typeface="Tahoma"/>
              </a:rPr>
              <a:t> </a:t>
            </a:r>
            <a:r>
              <a:rPr sz="2350" spc="-5" dirty="0">
                <a:latin typeface="Tahoma"/>
                <a:cs typeface="Tahoma"/>
              </a:rPr>
              <a:t>axis</a:t>
            </a:r>
            <a:endParaRPr sz="2350">
              <a:latin typeface="Tahoma"/>
              <a:cs typeface="Tahoma"/>
            </a:endParaRPr>
          </a:p>
          <a:p>
            <a:pPr marL="808990" marR="662305" lvl="2" indent="-306705">
              <a:lnSpc>
                <a:spcPts val="2300"/>
              </a:lnSpc>
              <a:spcBef>
                <a:spcPts val="57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problems: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compliance </a:t>
            </a:r>
            <a:r>
              <a:rPr sz="2100" spc="10" dirty="0">
                <a:latin typeface="Tahoma"/>
                <a:cs typeface="Tahoma"/>
              </a:rPr>
              <a:t>(belts) </a:t>
            </a:r>
            <a:r>
              <a:rPr sz="2100" spc="15" dirty="0">
                <a:latin typeface="Tahoma"/>
                <a:cs typeface="Tahoma"/>
              </a:rPr>
              <a:t>or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vibrations </a:t>
            </a:r>
            <a:r>
              <a:rPr sz="2100" spc="15" dirty="0">
                <a:latin typeface="Tahoma"/>
                <a:cs typeface="Tahoma"/>
              </a:rPr>
              <a:t> induced by larger mass at high speed</a:t>
            </a:r>
            <a:r>
              <a:rPr sz="2100" spc="-1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(chains)</a:t>
            </a:r>
            <a:endParaRPr sz="2100">
              <a:latin typeface="Tahoma"/>
              <a:cs typeface="Tahoma"/>
            </a:endParaRPr>
          </a:p>
          <a:p>
            <a:pPr marL="379730" marR="5080" indent="-367665">
              <a:lnSpc>
                <a:spcPts val="2570"/>
              </a:lnSpc>
              <a:spcBef>
                <a:spcPts val="560"/>
              </a:spcBef>
              <a:buSzPct val="59574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350" dirty="0">
                <a:solidFill>
                  <a:srgbClr val="0000FF"/>
                </a:solidFill>
                <a:latin typeface="Tahoma"/>
                <a:cs typeface="Tahoma"/>
              </a:rPr>
              <a:t>harmonic drives: </a:t>
            </a:r>
            <a:r>
              <a:rPr sz="2350" dirty="0">
                <a:latin typeface="Tahoma"/>
                <a:cs typeface="Tahoma"/>
              </a:rPr>
              <a:t>compact, </a:t>
            </a:r>
            <a:r>
              <a:rPr sz="2350" spc="-5" dirty="0">
                <a:latin typeface="Tahoma"/>
                <a:cs typeface="Tahoma"/>
              </a:rPr>
              <a:t>in-line, </a:t>
            </a:r>
            <a:r>
              <a:rPr sz="2350" spc="5" dirty="0">
                <a:latin typeface="Tahoma"/>
                <a:cs typeface="Tahoma"/>
              </a:rPr>
              <a:t>power </a:t>
            </a:r>
            <a:r>
              <a:rPr sz="2350" dirty="0">
                <a:latin typeface="Tahoma"/>
                <a:cs typeface="Tahoma"/>
              </a:rPr>
              <a:t>efficient,  with </a:t>
            </a:r>
            <a:r>
              <a:rPr sz="2350" spc="-5" dirty="0">
                <a:latin typeface="Tahoma"/>
                <a:cs typeface="Tahoma"/>
              </a:rPr>
              <a:t>high </a:t>
            </a:r>
            <a:r>
              <a:rPr sz="2350" dirty="0">
                <a:latin typeface="Tahoma"/>
                <a:cs typeface="Tahoma"/>
              </a:rPr>
              <a:t>reduction </a:t>
            </a:r>
            <a:r>
              <a:rPr sz="2350" spc="-5" dirty="0">
                <a:latin typeface="Tahoma"/>
                <a:cs typeface="Tahoma"/>
              </a:rPr>
              <a:t>ratio (up </a:t>
            </a:r>
            <a:r>
              <a:rPr sz="2350" dirty="0">
                <a:latin typeface="Tahoma"/>
                <a:cs typeface="Tahoma"/>
              </a:rPr>
              <a:t>to</a:t>
            </a:r>
            <a:r>
              <a:rPr sz="2350" spc="30" dirty="0">
                <a:latin typeface="Tahoma"/>
                <a:cs typeface="Tahoma"/>
              </a:rPr>
              <a:t> </a:t>
            </a:r>
            <a:r>
              <a:rPr sz="2350" dirty="0">
                <a:latin typeface="Tahoma"/>
                <a:cs typeface="Tahoma"/>
              </a:rPr>
              <a:t>150-200:1)</a:t>
            </a:r>
            <a:endParaRPr sz="235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24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problems: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elasticity</a:t>
            </a:r>
            <a:endParaRPr sz="2100">
              <a:latin typeface="Tahoma"/>
              <a:cs typeface="Tahoma"/>
            </a:endParaRPr>
          </a:p>
          <a:p>
            <a:pPr marL="379730" marR="1102360" indent="-367665">
              <a:lnSpc>
                <a:spcPts val="2570"/>
              </a:lnSpc>
              <a:spcBef>
                <a:spcPts val="595"/>
              </a:spcBef>
              <a:buSzPct val="59574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350" dirty="0">
                <a:solidFill>
                  <a:srgbClr val="0000FF"/>
                </a:solidFill>
                <a:latin typeface="Tahoma"/>
                <a:cs typeface="Tahoma"/>
              </a:rPr>
              <a:t>transmission shafts: </a:t>
            </a:r>
            <a:r>
              <a:rPr sz="2350" dirty="0">
                <a:latin typeface="Tahoma"/>
                <a:cs typeface="Tahoma"/>
              </a:rPr>
              <a:t>long, inside the links,  with </a:t>
            </a:r>
            <a:r>
              <a:rPr sz="2350" spc="-5" dirty="0">
                <a:latin typeface="Tahoma"/>
                <a:cs typeface="Tahoma"/>
              </a:rPr>
              <a:t>flexible couplings </a:t>
            </a:r>
            <a:r>
              <a:rPr sz="2350" dirty="0">
                <a:latin typeface="Tahoma"/>
                <a:cs typeface="Tahoma"/>
              </a:rPr>
              <a:t>for</a:t>
            </a:r>
            <a:r>
              <a:rPr sz="2350" spc="40" dirty="0">
                <a:latin typeface="Tahoma"/>
                <a:cs typeface="Tahoma"/>
              </a:rPr>
              <a:t> </a:t>
            </a:r>
            <a:r>
              <a:rPr sz="2350" spc="-5" dirty="0">
                <a:latin typeface="Tahoma"/>
                <a:cs typeface="Tahoma"/>
              </a:rPr>
              <a:t>alignment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90968" y="3853687"/>
            <a:ext cx="1042416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91295" y="3820159"/>
            <a:ext cx="1554479" cy="1057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94016" y="4390135"/>
            <a:ext cx="1042416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7523" y="6285341"/>
            <a:ext cx="617072" cy="498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54730" y="6225828"/>
            <a:ext cx="1274215" cy="4538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2983" y="1543303"/>
            <a:ext cx="1021079" cy="8442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5535" y="1546232"/>
            <a:ext cx="931290" cy="840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92048" y="2708534"/>
            <a:ext cx="1282136" cy="8703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98340" y="2715966"/>
            <a:ext cx="841990" cy="9138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07233" y="5009261"/>
            <a:ext cx="1580307" cy="10778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556" y="674115"/>
            <a:ext cx="566991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Transmission gears </a:t>
            </a:r>
            <a:r>
              <a:rPr spc="15" dirty="0"/>
              <a:t>in</a:t>
            </a:r>
            <a:r>
              <a:rPr spc="-15" dirty="0"/>
              <a:t> </a:t>
            </a:r>
            <a:r>
              <a:rPr spc="10" dirty="0"/>
              <a:t>motion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0553" y="1582515"/>
            <a:ext cx="3980815" cy="88773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74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racks </a:t>
            </a:r>
            <a:r>
              <a:rPr sz="2550" spc="10" dirty="0">
                <a:latin typeface="Tahoma"/>
                <a:cs typeface="Tahoma"/>
              </a:rPr>
              <a:t>and</a:t>
            </a:r>
            <a:r>
              <a:rPr sz="255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pinion</a:t>
            </a:r>
            <a:endParaRPr sz="255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6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one rack </a:t>
            </a:r>
            <a:r>
              <a:rPr sz="2100" spc="20" dirty="0">
                <a:latin typeface="Tahoma"/>
                <a:cs typeface="Tahoma"/>
              </a:rPr>
              <a:t>moving </a:t>
            </a:r>
            <a:r>
              <a:rPr sz="2100" spc="15" dirty="0">
                <a:latin typeface="Tahoma"/>
                <a:cs typeface="Tahoma"/>
              </a:rPr>
              <a:t>(or</a:t>
            </a:r>
            <a:r>
              <a:rPr sz="2100" spc="-2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both)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553" y="3383267"/>
            <a:ext cx="5162550" cy="8940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77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epi-cycloidal </a:t>
            </a:r>
            <a:r>
              <a:rPr sz="2550" spc="10" dirty="0">
                <a:latin typeface="Tahoma"/>
                <a:cs typeface="Tahoma"/>
              </a:rPr>
              <a:t>gear</a:t>
            </a:r>
            <a:r>
              <a:rPr sz="255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train</a:t>
            </a:r>
            <a:endParaRPr sz="2550">
              <a:latin typeface="Tahoma"/>
              <a:cs typeface="Tahoma"/>
            </a:endParaRPr>
          </a:p>
          <a:p>
            <a:pPr marL="808990" lvl="1" indent="-307340">
              <a:lnSpc>
                <a:spcPct val="100000"/>
              </a:lnSpc>
              <a:spcBef>
                <a:spcPts val="580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or hypo-cycloidal (small gear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inside)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553" y="5443715"/>
            <a:ext cx="5057140" cy="12204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77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379730" algn="l"/>
                <a:tab pos="380365" algn="l"/>
              </a:tabLst>
            </a:pPr>
            <a:r>
              <a:rPr sz="2550" spc="5" dirty="0">
                <a:latin typeface="Tahoma"/>
                <a:cs typeface="Tahoma"/>
              </a:rPr>
              <a:t>planetary </a:t>
            </a:r>
            <a:r>
              <a:rPr sz="2550" spc="10" dirty="0">
                <a:latin typeface="Tahoma"/>
                <a:cs typeface="Tahoma"/>
              </a:rPr>
              <a:t>gear</a:t>
            </a:r>
            <a:r>
              <a:rPr sz="2550" dirty="0">
                <a:latin typeface="Tahoma"/>
                <a:cs typeface="Tahoma"/>
              </a:rPr>
              <a:t> </a:t>
            </a:r>
            <a:r>
              <a:rPr sz="2550" spc="5" dirty="0">
                <a:latin typeface="Tahoma"/>
                <a:cs typeface="Tahoma"/>
              </a:rPr>
              <a:t>set</a:t>
            </a:r>
            <a:endParaRPr sz="2550">
              <a:latin typeface="Tahoma"/>
              <a:cs typeface="Tahoma"/>
            </a:endParaRPr>
          </a:p>
          <a:p>
            <a:pPr marL="808990" marR="5080" lvl="1" indent="-306705">
              <a:lnSpc>
                <a:spcPct val="101899"/>
              </a:lnSpc>
              <a:spcBef>
                <a:spcPts val="535"/>
              </a:spcBef>
              <a:buClr>
                <a:srgbClr val="990000"/>
              </a:buClr>
              <a:buSzPct val="54761"/>
              <a:buFont typeface="Wingdings"/>
              <a:buChar char=""/>
              <a:tabLst>
                <a:tab pos="808990" algn="l"/>
                <a:tab pos="809625" algn="l"/>
              </a:tabLst>
            </a:pPr>
            <a:r>
              <a:rPr sz="2100" spc="15" dirty="0">
                <a:latin typeface="Tahoma"/>
                <a:cs typeface="Tahoma"/>
              </a:rPr>
              <a:t>one of three </a:t>
            </a:r>
            <a:r>
              <a:rPr sz="2100" spc="20" dirty="0">
                <a:latin typeface="Tahoma"/>
                <a:cs typeface="Tahoma"/>
              </a:rPr>
              <a:t>components </a:t>
            </a:r>
            <a:r>
              <a:rPr sz="2100" spc="10" dirty="0">
                <a:latin typeface="Tahoma"/>
                <a:cs typeface="Tahoma"/>
              </a:rPr>
              <a:t>is </a:t>
            </a:r>
            <a:r>
              <a:rPr sz="2100" spc="15" dirty="0">
                <a:latin typeface="Tahoma"/>
                <a:cs typeface="Tahoma"/>
              </a:rPr>
              <a:t>locked:  sun gear, planet carrier, ring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gear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81496" y="1461007"/>
            <a:ext cx="2532888" cy="1901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1496" y="5344159"/>
            <a:ext cx="2535936" cy="1901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1496" y="3396487"/>
            <a:ext cx="2551176" cy="1914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62204" y="1515363"/>
            <a:ext cx="66484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10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eo</a:t>
            </a:r>
            <a:endParaRPr sz="21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12" name="object 12"/>
          <p:cNvSpPr txBox="1"/>
          <p:nvPr/>
        </p:nvSpPr>
        <p:spPr>
          <a:xfrm>
            <a:off x="8975821" y="3435603"/>
            <a:ext cx="66484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10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eo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75821" y="5410707"/>
            <a:ext cx="66484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10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eo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7659" y="674115"/>
            <a:ext cx="312928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Harmonic</a:t>
            </a:r>
            <a:r>
              <a:rPr spc="-55" dirty="0"/>
              <a:t> </a:t>
            </a:r>
            <a:r>
              <a:rPr spc="15" dirty="0"/>
              <a:t>drives</a:t>
            </a:r>
          </a:p>
        </p:txBody>
      </p:sp>
      <p:sp>
        <p:nvSpPr>
          <p:cNvPr id="5" name="object 5"/>
          <p:cNvSpPr/>
          <p:nvPr/>
        </p:nvSpPr>
        <p:spPr>
          <a:xfrm>
            <a:off x="1081024" y="2433319"/>
            <a:ext cx="4133088" cy="3060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61455" y="1488439"/>
            <a:ext cx="3169920" cy="19385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54818" y="5105929"/>
            <a:ext cx="92075" cy="490220"/>
          </a:xfrm>
          <a:custGeom>
            <a:avLst/>
            <a:gdLst/>
            <a:ahLst/>
            <a:cxnLst/>
            <a:rect l="l" t="t" r="r" b="b"/>
            <a:pathLst>
              <a:path w="92075" h="490220">
                <a:moveTo>
                  <a:pt x="61277" y="76596"/>
                </a:moveTo>
                <a:lnTo>
                  <a:pt x="30638" y="76596"/>
                </a:lnTo>
                <a:lnTo>
                  <a:pt x="30637" y="490219"/>
                </a:lnTo>
                <a:lnTo>
                  <a:pt x="61276" y="490219"/>
                </a:lnTo>
                <a:lnTo>
                  <a:pt x="61277" y="76596"/>
                </a:lnTo>
                <a:close/>
              </a:path>
              <a:path w="92075" h="490220">
                <a:moveTo>
                  <a:pt x="45957" y="0"/>
                </a:moveTo>
                <a:lnTo>
                  <a:pt x="0" y="91916"/>
                </a:lnTo>
                <a:lnTo>
                  <a:pt x="30638" y="91916"/>
                </a:lnTo>
                <a:lnTo>
                  <a:pt x="30638" y="76596"/>
                </a:lnTo>
                <a:lnTo>
                  <a:pt x="84256" y="76596"/>
                </a:lnTo>
                <a:lnTo>
                  <a:pt x="45957" y="0"/>
                </a:lnTo>
                <a:close/>
              </a:path>
              <a:path w="92075" h="490220">
                <a:moveTo>
                  <a:pt x="84256" y="76596"/>
                </a:moveTo>
                <a:lnTo>
                  <a:pt x="61277" y="76596"/>
                </a:lnTo>
                <a:lnTo>
                  <a:pt x="61277" y="91916"/>
                </a:lnTo>
                <a:lnTo>
                  <a:pt x="91916" y="91916"/>
                </a:lnTo>
                <a:lnTo>
                  <a:pt x="84256" y="7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1317" y="6288531"/>
            <a:ext cx="207708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input </a:t>
            </a:r>
            <a:r>
              <a:rPr sz="2100" spc="15" dirty="0">
                <a:latin typeface="Tahoma"/>
                <a:cs typeface="Tahoma"/>
              </a:rPr>
              <a:t>from</a:t>
            </a:r>
            <a:r>
              <a:rPr sz="2100" spc="-55" dirty="0">
                <a:latin typeface="Tahoma"/>
                <a:cs typeface="Tahoma"/>
              </a:rPr>
              <a:t> </a:t>
            </a:r>
            <a:r>
              <a:rPr sz="2100" spc="20" dirty="0">
                <a:latin typeface="Tahoma"/>
                <a:cs typeface="Tahoma"/>
              </a:rPr>
              <a:t>motor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96174" y="6273291"/>
            <a:ext cx="172402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output </a:t>
            </a:r>
            <a:r>
              <a:rPr sz="2100" spc="15" dirty="0">
                <a:latin typeface="Tahoma"/>
                <a:cs typeface="Tahoma"/>
              </a:rPr>
              <a:t>to</a:t>
            </a:r>
            <a:r>
              <a:rPr sz="2100" spc="-3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load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56531" y="4806350"/>
            <a:ext cx="1115695" cy="1457960"/>
          </a:xfrm>
          <a:custGeom>
            <a:avLst/>
            <a:gdLst/>
            <a:ahLst/>
            <a:cxnLst/>
            <a:rect l="l" t="t" r="r" b="b"/>
            <a:pathLst>
              <a:path w="1115695" h="1457960">
                <a:moveTo>
                  <a:pt x="67872" y="63848"/>
                </a:moveTo>
                <a:lnTo>
                  <a:pt x="43496" y="82409"/>
                </a:lnTo>
                <a:lnTo>
                  <a:pt x="1090806" y="1457812"/>
                </a:lnTo>
                <a:lnTo>
                  <a:pt x="1115183" y="1439251"/>
                </a:lnTo>
                <a:lnTo>
                  <a:pt x="67872" y="63848"/>
                </a:lnTo>
                <a:close/>
              </a:path>
              <a:path w="1115695" h="1457960">
                <a:moveTo>
                  <a:pt x="0" y="0"/>
                </a:moveTo>
                <a:lnTo>
                  <a:pt x="19119" y="100971"/>
                </a:lnTo>
                <a:lnTo>
                  <a:pt x="43496" y="82409"/>
                </a:lnTo>
                <a:lnTo>
                  <a:pt x="34213" y="70219"/>
                </a:lnTo>
                <a:lnTo>
                  <a:pt x="58590" y="51658"/>
                </a:lnTo>
                <a:lnTo>
                  <a:pt x="83881" y="51658"/>
                </a:lnTo>
                <a:lnTo>
                  <a:pt x="92248" y="45286"/>
                </a:lnTo>
                <a:lnTo>
                  <a:pt x="0" y="0"/>
                </a:lnTo>
                <a:close/>
              </a:path>
              <a:path w="1115695" h="1457960">
                <a:moveTo>
                  <a:pt x="58590" y="51658"/>
                </a:moveTo>
                <a:lnTo>
                  <a:pt x="34213" y="70219"/>
                </a:lnTo>
                <a:lnTo>
                  <a:pt x="43496" y="82409"/>
                </a:lnTo>
                <a:lnTo>
                  <a:pt x="67872" y="63848"/>
                </a:lnTo>
                <a:lnTo>
                  <a:pt x="58590" y="51658"/>
                </a:lnTo>
                <a:close/>
              </a:path>
              <a:path w="1115695" h="1457960">
                <a:moveTo>
                  <a:pt x="83881" y="51658"/>
                </a:moveTo>
                <a:lnTo>
                  <a:pt x="58590" y="51658"/>
                </a:lnTo>
                <a:lnTo>
                  <a:pt x="67872" y="63848"/>
                </a:lnTo>
                <a:lnTo>
                  <a:pt x="83881" y="51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2669" y="5034438"/>
            <a:ext cx="92075" cy="1217295"/>
          </a:xfrm>
          <a:custGeom>
            <a:avLst/>
            <a:gdLst/>
            <a:ahLst/>
            <a:cxnLst/>
            <a:rect l="l" t="t" r="r" b="b"/>
            <a:pathLst>
              <a:path w="92075" h="1217295">
                <a:moveTo>
                  <a:pt x="61277" y="76597"/>
                </a:moveTo>
                <a:lnTo>
                  <a:pt x="30638" y="76597"/>
                </a:lnTo>
                <a:lnTo>
                  <a:pt x="30637" y="1217039"/>
                </a:lnTo>
                <a:lnTo>
                  <a:pt x="61276" y="1217039"/>
                </a:lnTo>
                <a:lnTo>
                  <a:pt x="61277" y="76597"/>
                </a:lnTo>
                <a:close/>
              </a:path>
              <a:path w="92075" h="1217295">
                <a:moveTo>
                  <a:pt x="45957" y="0"/>
                </a:moveTo>
                <a:lnTo>
                  <a:pt x="0" y="91916"/>
                </a:lnTo>
                <a:lnTo>
                  <a:pt x="30638" y="91916"/>
                </a:lnTo>
                <a:lnTo>
                  <a:pt x="30638" y="76597"/>
                </a:lnTo>
                <a:lnTo>
                  <a:pt x="84256" y="76597"/>
                </a:lnTo>
                <a:lnTo>
                  <a:pt x="45957" y="0"/>
                </a:lnTo>
                <a:close/>
              </a:path>
              <a:path w="92075" h="1217295">
                <a:moveTo>
                  <a:pt x="84256" y="76597"/>
                </a:moveTo>
                <a:lnTo>
                  <a:pt x="61277" y="76597"/>
                </a:lnTo>
                <a:lnTo>
                  <a:pt x="61277" y="91916"/>
                </a:lnTo>
                <a:lnTo>
                  <a:pt x="91916" y="91916"/>
                </a:lnTo>
                <a:lnTo>
                  <a:pt x="84256" y="765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1605" y="3182496"/>
            <a:ext cx="92075" cy="490220"/>
          </a:xfrm>
          <a:custGeom>
            <a:avLst/>
            <a:gdLst/>
            <a:ahLst/>
            <a:cxnLst/>
            <a:rect l="l" t="t" r="r" b="b"/>
            <a:pathLst>
              <a:path w="92075" h="490220">
                <a:moveTo>
                  <a:pt x="30638" y="398303"/>
                </a:moveTo>
                <a:lnTo>
                  <a:pt x="0" y="398303"/>
                </a:lnTo>
                <a:lnTo>
                  <a:pt x="45958" y="490219"/>
                </a:lnTo>
                <a:lnTo>
                  <a:pt x="84256" y="413622"/>
                </a:lnTo>
                <a:lnTo>
                  <a:pt x="30638" y="413622"/>
                </a:lnTo>
                <a:lnTo>
                  <a:pt x="30638" y="398303"/>
                </a:lnTo>
                <a:close/>
              </a:path>
              <a:path w="92075" h="490220">
                <a:moveTo>
                  <a:pt x="61276" y="0"/>
                </a:moveTo>
                <a:lnTo>
                  <a:pt x="30638" y="0"/>
                </a:lnTo>
                <a:lnTo>
                  <a:pt x="30638" y="413622"/>
                </a:lnTo>
                <a:lnTo>
                  <a:pt x="61277" y="413622"/>
                </a:lnTo>
                <a:lnTo>
                  <a:pt x="61276" y="0"/>
                </a:lnTo>
                <a:close/>
              </a:path>
              <a:path w="92075" h="490220">
                <a:moveTo>
                  <a:pt x="91916" y="398303"/>
                </a:moveTo>
                <a:lnTo>
                  <a:pt x="61277" y="398303"/>
                </a:lnTo>
                <a:lnTo>
                  <a:pt x="61277" y="413622"/>
                </a:lnTo>
                <a:lnTo>
                  <a:pt x="84256" y="413622"/>
                </a:lnTo>
                <a:lnTo>
                  <a:pt x="91916" y="398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4813" y="1750059"/>
            <a:ext cx="2416175" cy="13328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algn="ctr">
              <a:lnSpc>
                <a:spcPct val="102400"/>
              </a:lnSpc>
              <a:spcBef>
                <a:spcPts val="75"/>
              </a:spcBef>
            </a:pPr>
            <a:r>
              <a:rPr sz="2100" spc="-5" dirty="0">
                <a:solidFill>
                  <a:srgbClr val="FFCF01"/>
                </a:solidFill>
                <a:latin typeface="Tahoma"/>
                <a:cs typeface="Tahoma"/>
              </a:rPr>
              <a:t>Wave </a:t>
            </a:r>
            <a:r>
              <a:rPr sz="2100" spc="15" dirty="0">
                <a:solidFill>
                  <a:srgbClr val="FFCF01"/>
                </a:solidFill>
                <a:latin typeface="Tahoma"/>
                <a:cs typeface="Tahoma"/>
              </a:rPr>
              <a:t>Generator</a:t>
            </a:r>
            <a:r>
              <a:rPr sz="2100" spc="-25" dirty="0">
                <a:solidFill>
                  <a:srgbClr val="FFCF01"/>
                </a:solidFill>
                <a:latin typeface="Tahoma"/>
                <a:cs typeface="Tahoma"/>
              </a:rPr>
              <a:t> </a:t>
            </a:r>
            <a:r>
              <a:rPr sz="2100" spc="10" dirty="0">
                <a:solidFill>
                  <a:srgbClr val="FFCF01"/>
                </a:solidFill>
                <a:latin typeface="Tahoma"/>
                <a:cs typeface="Tahoma"/>
              </a:rPr>
              <a:t>(C)  </a:t>
            </a:r>
            <a:r>
              <a:rPr sz="2100" spc="15" dirty="0">
                <a:latin typeface="Tahoma"/>
                <a:cs typeface="Tahoma"/>
              </a:rPr>
              <a:t>of slightly elliptic  external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form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2100" spc="20" dirty="0">
                <a:latin typeface="Tahoma"/>
                <a:cs typeface="Tahoma"/>
              </a:rPr>
              <a:t>(with </a:t>
            </a:r>
            <a:r>
              <a:rPr sz="2100" spc="15" dirty="0">
                <a:latin typeface="Tahoma"/>
                <a:cs typeface="Tahoma"/>
              </a:rPr>
              <a:t>ball</a:t>
            </a:r>
            <a:r>
              <a:rPr sz="2100" spc="-6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bearings)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71174" y="1996947"/>
            <a:ext cx="219456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solidFill>
                  <a:srgbClr val="0000FF"/>
                </a:solidFill>
                <a:latin typeface="Tahoma"/>
                <a:cs typeface="Tahoma"/>
              </a:rPr>
              <a:t>Circular Spline</a:t>
            </a:r>
            <a:r>
              <a:rPr sz="2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100" spc="15" dirty="0">
                <a:solidFill>
                  <a:srgbClr val="0000FF"/>
                </a:solidFill>
                <a:latin typeface="Tahoma"/>
                <a:cs typeface="Tahoma"/>
              </a:rPr>
              <a:t>(A)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81249" y="3550818"/>
            <a:ext cx="8230234" cy="2671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92170" marR="119380" algn="ctr">
              <a:lnSpc>
                <a:spcPct val="110500"/>
              </a:lnSpc>
              <a:spcBef>
                <a:spcPts val="90"/>
              </a:spcBef>
            </a:pPr>
            <a:r>
              <a:rPr sz="2100" spc="15" dirty="0">
                <a:latin typeface="Tahoma"/>
                <a:cs typeface="Tahoma"/>
              </a:rPr>
              <a:t>inner </a:t>
            </a:r>
            <a:r>
              <a:rPr sz="2100" spc="20" dirty="0">
                <a:latin typeface="Tahoma"/>
                <a:cs typeface="Tahoma"/>
              </a:rPr>
              <a:t>#teeth </a:t>
            </a:r>
            <a:r>
              <a:rPr sz="2100" spc="20" dirty="0">
                <a:solidFill>
                  <a:srgbClr val="0000FF"/>
                </a:solidFill>
                <a:latin typeface="Tahoma"/>
                <a:cs typeface="Tahoma"/>
              </a:rPr>
              <a:t>CS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15" dirty="0">
                <a:latin typeface="Tahoma"/>
                <a:cs typeface="Tahoma"/>
              </a:rPr>
              <a:t>outer </a:t>
            </a:r>
            <a:r>
              <a:rPr sz="2100" spc="20" dirty="0">
                <a:latin typeface="Tahoma"/>
                <a:cs typeface="Tahoma"/>
              </a:rPr>
              <a:t>#teeth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FS </a:t>
            </a:r>
            <a:r>
              <a:rPr sz="2100" spc="25" dirty="0">
                <a:latin typeface="Tahoma"/>
                <a:cs typeface="Tahoma"/>
              </a:rPr>
              <a:t>+</a:t>
            </a:r>
            <a:r>
              <a:rPr sz="2100" spc="-6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2  </a:t>
            </a:r>
            <a:r>
              <a:rPr sz="2100" spc="15" dirty="0">
                <a:solidFill>
                  <a:srgbClr val="990000"/>
                </a:solidFill>
                <a:latin typeface="Tahoma"/>
                <a:cs typeface="Tahoma"/>
              </a:rPr>
              <a:t>reduction</a:t>
            </a:r>
            <a:r>
              <a:rPr sz="2100" spc="10" dirty="0">
                <a:solidFill>
                  <a:srgbClr val="990000"/>
                </a:solidFill>
                <a:latin typeface="Tahoma"/>
                <a:cs typeface="Tahoma"/>
              </a:rPr>
              <a:t> ratio</a:t>
            </a:r>
            <a:endParaRPr sz="2100">
              <a:latin typeface="Tahoma"/>
              <a:cs typeface="Tahoma"/>
            </a:endParaRPr>
          </a:p>
          <a:p>
            <a:pPr marL="3322320" algn="ctr">
              <a:lnSpc>
                <a:spcPct val="100000"/>
              </a:lnSpc>
              <a:spcBef>
                <a:spcPts val="50"/>
              </a:spcBef>
            </a:pPr>
            <a:r>
              <a:rPr sz="2100" spc="20" dirty="0">
                <a:solidFill>
                  <a:srgbClr val="990000"/>
                </a:solidFill>
                <a:latin typeface="Tahoma"/>
                <a:cs typeface="Tahoma"/>
              </a:rPr>
              <a:t>n </a:t>
            </a: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20" dirty="0">
                <a:latin typeface="Tahoma"/>
                <a:cs typeface="Tahoma"/>
              </a:rPr>
              <a:t>#teeth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FS </a:t>
            </a:r>
            <a:r>
              <a:rPr sz="2100" spc="10" dirty="0">
                <a:latin typeface="Tahoma"/>
                <a:cs typeface="Tahoma"/>
              </a:rPr>
              <a:t>/ </a:t>
            </a:r>
            <a:r>
              <a:rPr sz="2100" spc="15" dirty="0">
                <a:latin typeface="Tahoma"/>
                <a:cs typeface="Tahoma"/>
              </a:rPr>
              <a:t>(#teeth </a:t>
            </a:r>
            <a:r>
              <a:rPr sz="2100" spc="20" dirty="0">
                <a:solidFill>
                  <a:srgbClr val="0000FF"/>
                </a:solidFill>
                <a:latin typeface="Tahoma"/>
                <a:cs typeface="Tahoma"/>
              </a:rPr>
              <a:t>CS </a:t>
            </a:r>
            <a:r>
              <a:rPr sz="2100" spc="10" dirty="0">
                <a:latin typeface="Tahoma"/>
                <a:cs typeface="Tahoma"/>
              </a:rPr>
              <a:t>- </a:t>
            </a:r>
            <a:r>
              <a:rPr sz="2100" spc="20" dirty="0">
                <a:latin typeface="Tahoma"/>
                <a:cs typeface="Tahoma"/>
              </a:rPr>
              <a:t>#teeth</a:t>
            </a:r>
            <a:r>
              <a:rPr sz="2100" spc="-65" dirty="0">
                <a:latin typeface="Tahoma"/>
                <a:cs typeface="Tahoma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FS</a:t>
            </a:r>
            <a:r>
              <a:rPr sz="2100" spc="15" dirty="0">
                <a:latin typeface="Tahoma"/>
                <a:cs typeface="Tahoma"/>
              </a:rPr>
              <a:t>)</a:t>
            </a:r>
            <a:endParaRPr sz="2100">
              <a:latin typeface="Tahoma"/>
              <a:cs typeface="Tahoma"/>
            </a:endParaRPr>
          </a:p>
          <a:p>
            <a:pPr marL="833755" algn="ctr">
              <a:lnSpc>
                <a:spcPct val="100000"/>
              </a:lnSpc>
              <a:spcBef>
                <a:spcPts val="70"/>
              </a:spcBef>
            </a:pPr>
            <a:r>
              <a:rPr sz="2100" spc="25" dirty="0">
                <a:latin typeface="Tahoma"/>
                <a:cs typeface="Tahoma"/>
              </a:rPr>
              <a:t>= </a:t>
            </a:r>
            <a:r>
              <a:rPr sz="2100" spc="20" dirty="0">
                <a:latin typeface="Tahoma"/>
                <a:cs typeface="Tahoma"/>
              </a:rPr>
              <a:t>#teeth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FS </a:t>
            </a:r>
            <a:r>
              <a:rPr sz="2100" spc="10" dirty="0">
                <a:latin typeface="Tahoma"/>
                <a:cs typeface="Tahoma"/>
              </a:rPr>
              <a:t>/</a:t>
            </a:r>
            <a:r>
              <a:rPr sz="2100" spc="-20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2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 marR="5784850" indent="383540">
              <a:lnSpc>
                <a:spcPct val="101899"/>
              </a:lnSpc>
              <a:spcBef>
                <a:spcPts val="1980"/>
              </a:spcBef>
            </a:pP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FlexSpline (B)  </a:t>
            </a:r>
            <a:r>
              <a:rPr sz="2100" spc="20" dirty="0">
                <a:latin typeface="Tahoma"/>
                <a:cs typeface="Tahoma"/>
              </a:rPr>
              <a:t>(two </a:t>
            </a:r>
            <a:r>
              <a:rPr sz="2100" spc="15" dirty="0">
                <a:latin typeface="Tahoma"/>
                <a:cs typeface="Tahoma"/>
              </a:rPr>
              <a:t>contact</a:t>
            </a:r>
            <a:r>
              <a:rPr sz="2100" spc="-35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points)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87779" y="3260402"/>
            <a:ext cx="548005" cy="770255"/>
          </a:xfrm>
          <a:custGeom>
            <a:avLst/>
            <a:gdLst/>
            <a:ahLst/>
            <a:cxnLst/>
            <a:rect l="l" t="t" r="r" b="b"/>
            <a:pathLst>
              <a:path w="548004" h="770254">
                <a:moveTo>
                  <a:pt x="486047" y="678988"/>
                </a:moveTo>
                <a:lnTo>
                  <a:pt x="455992" y="680825"/>
                </a:lnTo>
                <a:lnTo>
                  <a:pt x="507474" y="769766"/>
                </a:lnTo>
                <a:lnTo>
                  <a:pt x="539413" y="694763"/>
                </a:lnTo>
                <a:lnTo>
                  <a:pt x="487549" y="694763"/>
                </a:lnTo>
                <a:lnTo>
                  <a:pt x="486047" y="678988"/>
                </a:lnTo>
                <a:close/>
              </a:path>
              <a:path w="548004" h="770254">
                <a:moveTo>
                  <a:pt x="516647" y="677117"/>
                </a:moveTo>
                <a:lnTo>
                  <a:pt x="486047" y="678988"/>
                </a:lnTo>
                <a:lnTo>
                  <a:pt x="487549" y="694763"/>
                </a:lnTo>
                <a:lnTo>
                  <a:pt x="518050" y="691860"/>
                </a:lnTo>
                <a:lnTo>
                  <a:pt x="516647" y="677117"/>
                </a:lnTo>
                <a:close/>
              </a:path>
              <a:path w="548004" h="770254">
                <a:moveTo>
                  <a:pt x="547737" y="675217"/>
                </a:moveTo>
                <a:lnTo>
                  <a:pt x="516647" y="677117"/>
                </a:lnTo>
                <a:lnTo>
                  <a:pt x="518050" y="691860"/>
                </a:lnTo>
                <a:lnTo>
                  <a:pt x="487549" y="694763"/>
                </a:lnTo>
                <a:lnTo>
                  <a:pt x="539413" y="694763"/>
                </a:lnTo>
                <a:lnTo>
                  <a:pt x="547737" y="675217"/>
                </a:lnTo>
                <a:close/>
              </a:path>
              <a:path w="548004" h="770254">
                <a:moveTo>
                  <a:pt x="513864" y="647880"/>
                </a:moveTo>
                <a:lnTo>
                  <a:pt x="483087" y="647880"/>
                </a:lnTo>
                <a:lnTo>
                  <a:pt x="483279" y="649245"/>
                </a:lnTo>
                <a:lnTo>
                  <a:pt x="486047" y="678988"/>
                </a:lnTo>
                <a:lnTo>
                  <a:pt x="516647" y="677117"/>
                </a:lnTo>
                <a:lnTo>
                  <a:pt x="513864" y="647880"/>
                </a:lnTo>
                <a:close/>
              </a:path>
              <a:path w="548004" h="770254">
                <a:moveTo>
                  <a:pt x="483153" y="648572"/>
                </a:moveTo>
                <a:lnTo>
                  <a:pt x="483217" y="649245"/>
                </a:lnTo>
                <a:lnTo>
                  <a:pt x="483153" y="648572"/>
                </a:lnTo>
                <a:close/>
              </a:path>
              <a:path w="548004" h="770254">
                <a:moveTo>
                  <a:pt x="483087" y="647880"/>
                </a:moveTo>
                <a:lnTo>
                  <a:pt x="483153" y="648572"/>
                </a:lnTo>
                <a:lnTo>
                  <a:pt x="483279" y="649245"/>
                </a:lnTo>
                <a:lnTo>
                  <a:pt x="483087" y="647880"/>
                </a:lnTo>
                <a:close/>
              </a:path>
              <a:path w="548004" h="770254">
                <a:moveTo>
                  <a:pt x="503239" y="589300"/>
                </a:moveTo>
                <a:lnTo>
                  <a:pt x="472069" y="589300"/>
                </a:lnTo>
                <a:lnTo>
                  <a:pt x="472316" y="590395"/>
                </a:lnTo>
                <a:lnTo>
                  <a:pt x="483153" y="648572"/>
                </a:lnTo>
                <a:lnTo>
                  <a:pt x="483087" y="647880"/>
                </a:lnTo>
                <a:lnTo>
                  <a:pt x="513864" y="647880"/>
                </a:lnTo>
                <a:lnTo>
                  <a:pt x="513523" y="644291"/>
                </a:lnTo>
                <a:lnTo>
                  <a:pt x="503239" y="589300"/>
                </a:lnTo>
                <a:close/>
              </a:path>
              <a:path w="548004" h="770254">
                <a:moveTo>
                  <a:pt x="472169" y="589838"/>
                </a:moveTo>
                <a:lnTo>
                  <a:pt x="472273" y="590395"/>
                </a:lnTo>
                <a:lnTo>
                  <a:pt x="472169" y="589838"/>
                </a:lnTo>
                <a:close/>
              </a:path>
              <a:path w="548004" h="770254">
                <a:moveTo>
                  <a:pt x="472069" y="589300"/>
                </a:moveTo>
                <a:lnTo>
                  <a:pt x="472169" y="589838"/>
                </a:lnTo>
                <a:lnTo>
                  <a:pt x="472316" y="590395"/>
                </a:lnTo>
                <a:lnTo>
                  <a:pt x="472069" y="589300"/>
                </a:lnTo>
                <a:close/>
              </a:path>
              <a:path w="548004" h="770254">
                <a:moveTo>
                  <a:pt x="488553" y="531878"/>
                </a:moveTo>
                <a:lnTo>
                  <a:pt x="456864" y="531878"/>
                </a:lnTo>
                <a:lnTo>
                  <a:pt x="457188" y="532947"/>
                </a:lnTo>
                <a:lnTo>
                  <a:pt x="472169" y="589838"/>
                </a:lnTo>
                <a:lnTo>
                  <a:pt x="472069" y="589300"/>
                </a:lnTo>
                <a:lnTo>
                  <a:pt x="503239" y="589300"/>
                </a:lnTo>
                <a:lnTo>
                  <a:pt x="502083" y="583115"/>
                </a:lnTo>
                <a:lnTo>
                  <a:pt x="488553" y="531878"/>
                </a:lnTo>
                <a:close/>
              </a:path>
              <a:path w="548004" h="770254">
                <a:moveTo>
                  <a:pt x="457009" y="532427"/>
                </a:moveTo>
                <a:lnTo>
                  <a:pt x="457147" y="532947"/>
                </a:lnTo>
                <a:lnTo>
                  <a:pt x="457009" y="532427"/>
                </a:lnTo>
                <a:close/>
              </a:path>
              <a:path w="548004" h="770254">
                <a:moveTo>
                  <a:pt x="456864" y="531878"/>
                </a:moveTo>
                <a:lnTo>
                  <a:pt x="457009" y="532427"/>
                </a:lnTo>
                <a:lnTo>
                  <a:pt x="457188" y="532947"/>
                </a:lnTo>
                <a:lnTo>
                  <a:pt x="456864" y="531878"/>
                </a:lnTo>
                <a:close/>
              </a:path>
              <a:path w="548004" h="770254">
                <a:moveTo>
                  <a:pt x="470033" y="476072"/>
                </a:moveTo>
                <a:lnTo>
                  <a:pt x="437634" y="476072"/>
                </a:lnTo>
                <a:lnTo>
                  <a:pt x="438035" y="477112"/>
                </a:lnTo>
                <a:lnTo>
                  <a:pt x="457009" y="532427"/>
                </a:lnTo>
                <a:lnTo>
                  <a:pt x="456864" y="531878"/>
                </a:lnTo>
                <a:lnTo>
                  <a:pt x="488553" y="531878"/>
                </a:lnTo>
                <a:lnTo>
                  <a:pt x="486345" y="523515"/>
                </a:lnTo>
                <a:lnTo>
                  <a:pt x="470033" y="476072"/>
                </a:lnTo>
                <a:close/>
              </a:path>
              <a:path w="548004" h="770254">
                <a:moveTo>
                  <a:pt x="437812" y="476589"/>
                </a:moveTo>
                <a:lnTo>
                  <a:pt x="437991" y="477112"/>
                </a:lnTo>
                <a:lnTo>
                  <a:pt x="437812" y="476589"/>
                </a:lnTo>
                <a:close/>
              </a:path>
              <a:path w="548004" h="770254">
                <a:moveTo>
                  <a:pt x="437634" y="476072"/>
                </a:moveTo>
                <a:lnTo>
                  <a:pt x="437812" y="476589"/>
                </a:lnTo>
                <a:lnTo>
                  <a:pt x="438035" y="477112"/>
                </a:lnTo>
                <a:lnTo>
                  <a:pt x="437634" y="476072"/>
                </a:lnTo>
                <a:close/>
              </a:path>
              <a:path w="548004" h="770254">
                <a:moveTo>
                  <a:pt x="447838" y="422087"/>
                </a:moveTo>
                <a:lnTo>
                  <a:pt x="414519" y="422087"/>
                </a:lnTo>
                <a:lnTo>
                  <a:pt x="414992" y="423092"/>
                </a:lnTo>
                <a:lnTo>
                  <a:pt x="437812" y="476589"/>
                </a:lnTo>
                <a:lnTo>
                  <a:pt x="437634" y="476072"/>
                </a:lnTo>
                <a:lnTo>
                  <a:pt x="470033" y="476072"/>
                </a:lnTo>
                <a:lnTo>
                  <a:pt x="466427" y="465584"/>
                </a:lnTo>
                <a:lnTo>
                  <a:pt x="447838" y="422087"/>
                </a:lnTo>
                <a:close/>
              </a:path>
              <a:path w="548004" h="770254">
                <a:moveTo>
                  <a:pt x="414737" y="422599"/>
                </a:moveTo>
                <a:lnTo>
                  <a:pt x="414948" y="423092"/>
                </a:lnTo>
                <a:lnTo>
                  <a:pt x="414737" y="422599"/>
                </a:lnTo>
                <a:close/>
              </a:path>
              <a:path w="548004" h="770254">
                <a:moveTo>
                  <a:pt x="414519" y="422087"/>
                </a:moveTo>
                <a:lnTo>
                  <a:pt x="414737" y="422599"/>
                </a:lnTo>
                <a:lnTo>
                  <a:pt x="414992" y="423092"/>
                </a:lnTo>
                <a:lnTo>
                  <a:pt x="414519" y="422087"/>
                </a:lnTo>
                <a:close/>
              </a:path>
              <a:path w="548004" h="770254">
                <a:moveTo>
                  <a:pt x="422134" y="370130"/>
                </a:moveTo>
                <a:lnTo>
                  <a:pt x="387654" y="370130"/>
                </a:lnTo>
                <a:lnTo>
                  <a:pt x="388200" y="371099"/>
                </a:lnTo>
                <a:lnTo>
                  <a:pt x="414737" y="422599"/>
                </a:lnTo>
                <a:lnTo>
                  <a:pt x="414519" y="422087"/>
                </a:lnTo>
                <a:lnTo>
                  <a:pt x="447838" y="422087"/>
                </a:lnTo>
                <a:lnTo>
                  <a:pt x="442474" y="409534"/>
                </a:lnTo>
                <a:lnTo>
                  <a:pt x="422134" y="370130"/>
                </a:lnTo>
                <a:close/>
              </a:path>
              <a:path w="548004" h="770254">
                <a:moveTo>
                  <a:pt x="387907" y="370619"/>
                </a:moveTo>
                <a:lnTo>
                  <a:pt x="388154" y="371099"/>
                </a:lnTo>
                <a:lnTo>
                  <a:pt x="387907" y="370619"/>
                </a:lnTo>
                <a:close/>
              </a:path>
              <a:path w="548004" h="770254">
                <a:moveTo>
                  <a:pt x="387654" y="370130"/>
                </a:moveTo>
                <a:lnTo>
                  <a:pt x="387907" y="370619"/>
                </a:lnTo>
                <a:lnTo>
                  <a:pt x="388200" y="371099"/>
                </a:lnTo>
                <a:lnTo>
                  <a:pt x="387654" y="370130"/>
                </a:lnTo>
                <a:close/>
              </a:path>
              <a:path w="548004" h="770254">
                <a:moveTo>
                  <a:pt x="393100" y="320408"/>
                </a:moveTo>
                <a:lnTo>
                  <a:pt x="357179" y="320408"/>
                </a:lnTo>
                <a:lnTo>
                  <a:pt x="357795" y="321337"/>
                </a:lnTo>
                <a:lnTo>
                  <a:pt x="387907" y="370619"/>
                </a:lnTo>
                <a:lnTo>
                  <a:pt x="387654" y="370130"/>
                </a:lnTo>
                <a:lnTo>
                  <a:pt x="422134" y="370130"/>
                </a:lnTo>
                <a:lnTo>
                  <a:pt x="414624" y="355582"/>
                </a:lnTo>
                <a:lnTo>
                  <a:pt x="393100" y="320408"/>
                </a:lnTo>
                <a:close/>
              </a:path>
              <a:path w="548004" h="770254">
                <a:moveTo>
                  <a:pt x="357474" y="320889"/>
                </a:moveTo>
                <a:lnTo>
                  <a:pt x="357748" y="321337"/>
                </a:lnTo>
                <a:lnTo>
                  <a:pt x="357474" y="320889"/>
                </a:lnTo>
                <a:close/>
              </a:path>
              <a:path w="548004" h="770254">
                <a:moveTo>
                  <a:pt x="357179" y="320408"/>
                </a:moveTo>
                <a:lnTo>
                  <a:pt x="357474" y="320889"/>
                </a:lnTo>
                <a:lnTo>
                  <a:pt x="357795" y="321337"/>
                </a:lnTo>
                <a:lnTo>
                  <a:pt x="357179" y="320408"/>
                </a:lnTo>
                <a:close/>
              </a:path>
              <a:path w="548004" h="770254">
                <a:moveTo>
                  <a:pt x="360932" y="273130"/>
                </a:moveTo>
                <a:lnTo>
                  <a:pt x="323232" y="273130"/>
                </a:lnTo>
                <a:lnTo>
                  <a:pt x="323918" y="274016"/>
                </a:lnTo>
                <a:lnTo>
                  <a:pt x="357474" y="320889"/>
                </a:lnTo>
                <a:lnTo>
                  <a:pt x="357179" y="320408"/>
                </a:lnTo>
                <a:lnTo>
                  <a:pt x="393100" y="320408"/>
                </a:lnTo>
                <a:lnTo>
                  <a:pt x="383021" y="303938"/>
                </a:lnTo>
                <a:lnTo>
                  <a:pt x="360932" y="273130"/>
                </a:lnTo>
                <a:close/>
              </a:path>
              <a:path w="548004" h="770254">
                <a:moveTo>
                  <a:pt x="323560" y="273587"/>
                </a:moveTo>
                <a:lnTo>
                  <a:pt x="323868" y="274016"/>
                </a:lnTo>
                <a:lnTo>
                  <a:pt x="323560" y="273587"/>
                </a:lnTo>
                <a:close/>
              </a:path>
              <a:path w="548004" h="770254">
                <a:moveTo>
                  <a:pt x="323232" y="273130"/>
                </a:moveTo>
                <a:lnTo>
                  <a:pt x="323560" y="273587"/>
                </a:lnTo>
                <a:lnTo>
                  <a:pt x="323918" y="274016"/>
                </a:lnTo>
                <a:lnTo>
                  <a:pt x="323232" y="273130"/>
                </a:lnTo>
                <a:close/>
              </a:path>
              <a:path w="548004" h="770254">
                <a:moveTo>
                  <a:pt x="325851" y="228502"/>
                </a:moveTo>
                <a:lnTo>
                  <a:pt x="285951" y="228502"/>
                </a:lnTo>
                <a:lnTo>
                  <a:pt x="286706" y="229341"/>
                </a:lnTo>
                <a:lnTo>
                  <a:pt x="323560" y="273587"/>
                </a:lnTo>
                <a:lnTo>
                  <a:pt x="323232" y="273130"/>
                </a:lnTo>
                <a:lnTo>
                  <a:pt x="360932" y="273130"/>
                </a:lnTo>
                <a:lnTo>
                  <a:pt x="347806" y="254821"/>
                </a:lnTo>
                <a:lnTo>
                  <a:pt x="325851" y="228502"/>
                </a:lnTo>
                <a:close/>
              </a:path>
              <a:path w="548004" h="770254">
                <a:moveTo>
                  <a:pt x="286313" y="228936"/>
                </a:moveTo>
                <a:lnTo>
                  <a:pt x="286652" y="229341"/>
                </a:lnTo>
                <a:lnTo>
                  <a:pt x="286313" y="228936"/>
                </a:lnTo>
                <a:close/>
              </a:path>
              <a:path w="548004" h="770254">
                <a:moveTo>
                  <a:pt x="285951" y="228502"/>
                </a:moveTo>
                <a:lnTo>
                  <a:pt x="286313" y="228936"/>
                </a:lnTo>
                <a:lnTo>
                  <a:pt x="286706" y="229341"/>
                </a:lnTo>
                <a:lnTo>
                  <a:pt x="285951" y="228502"/>
                </a:lnTo>
                <a:close/>
              </a:path>
              <a:path w="548004" h="770254">
                <a:moveTo>
                  <a:pt x="288110" y="186731"/>
                </a:moveTo>
                <a:lnTo>
                  <a:pt x="245477" y="186731"/>
                </a:lnTo>
                <a:lnTo>
                  <a:pt x="246298" y="187520"/>
                </a:lnTo>
                <a:lnTo>
                  <a:pt x="286313" y="228936"/>
                </a:lnTo>
                <a:lnTo>
                  <a:pt x="285951" y="228502"/>
                </a:lnTo>
                <a:lnTo>
                  <a:pt x="325851" y="228502"/>
                </a:lnTo>
                <a:lnTo>
                  <a:pt x="309118" y="208442"/>
                </a:lnTo>
                <a:lnTo>
                  <a:pt x="288110" y="186731"/>
                </a:lnTo>
                <a:close/>
              </a:path>
              <a:path w="548004" h="770254">
                <a:moveTo>
                  <a:pt x="245875" y="187143"/>
                </a:moveTo>
                <a:lnTo>
                  <a:pt x="246240" y="187520"/>
                </a:lnTo>
                <a:lnTo>
                  <a:pt x="245875" y="187143"/>
                </a:lnTo>
                <a:close/>
              </a:path>
              <a:path w="548004" h="770254">
                <a:moveTo>
                  <a:pt x="245477" y="186731"/>
                </a:moveTo>
                <a:lnTo>
                  <a:pt x="245875" y="187143"/>
                </a:lnTo>
                <a:lnTo>
                  <a:pt x="246298" y="187520"/>
                </a:lnTo>
                <a:lnTo>
                  <a:pt x="245477" y="186731"/>
                </a:lnTo>
                <a:close/>
              </a:path>
              <a:path w="548004" h="770254">
                <a:moveTo>
                  <a:pt x="248017" y="148026"/>
                </a:moveTo>
                <a:lnTo>
                  <a:pt x="201945" y="148026"/>
                </a:lnTo>
                <a:lnTo>
                  <a:pt x="202831" y="148757"/>
                </a:lnTo>
                <a:lnTo>
                  <a:pt x="245875" y="187143"/>
                </a:lnTo>
                <a:lnTo>
                  <a:pt x="245477" y="186731"/>
                </a:lnTo>
                <a:lnTo>
                  <a:pt x="288110" y="186731"/>
                </a:lnTo>
                <a:lnTo>
                  <a:pt x="267098" y="165017"/>
                </a:lnTo>
                <a:lnTo>
                  <a:pt x="248017" y="148026"/>
                </a:lnTo>
                <a:close/>
              </a:path>
              <a:path w="548004" h="770254">
                <a:moveTo>
                  <a:pt x="202374" y="148408"/>
                </a:moveTo>
                <a:lnTo>
                  <a:pt x="202766" y="148757"/>
                </a:lnTo>
                <a:lnTo>
                  <a:pt x="202374" y="148408"/>
                </a:lnTo>
                <a:close/>
              </a:path>
              <a:path w="548004" h="770254">
                <a:moveTo>
                  <a:pt x="201945" y="148026"/>
                </a:moveTo>
                <a:lnTo>
                  <a:pt x="202374" y="148408"/>
                </a:lnTo>
                <a:lnTo>
                  <a:pt x="202831" y="148757"/>
                </a:lnTo>
                <a:lnTo>
                  <a:pt x="201945" y="148026"/>
                </a:lnTo>
                <a:close/>
              </a:path>
              <a:path w="548004" h="770254">
                <a:moveTo>
                  <a:pt x="205960" y="112589"/>
                </a:moveTo>
                <a:lnTo>
                  <a:pt x="155494" y="112589"/>
                </a:lnTo>
                <a:lnTo>
                  <a:pt x="156443" y="113258"/>
                </a:lnTo>
                <a:lnTo>
                  <a:pt x="202374" y="148408"/>
                </a:lnTo>
                <a:lnTo>
                  <a:pt x="201945" y="148026"/>
                </a:lnTo>
                <a:lnTo>
                  <a:pt x="248017" y="148026"/>
                </a:lnTo>
                <a:lnTo>
                  <a:pt x="221890" y="124760"/>
                </a:lnTo>
                <a:lnTo>
                  <a:pt x="205960" y="112589"/>
                </a:lnTo>
                <a:close/>
              </a:path>
              <a:path w="548004" h="770254">
                <a:moveTo>
                  <a:pt x="155955" y="112941"/>
                </a:moveTo>
                <a:lnTo>
                  <a:pt x="156370" y="113258"/>
                </a:lnTo>
                <a:lnTo>
                  <a:pt x="155955" y="112941"/>
                </a:lnTo>
                <a:close/>
              </a:path>
              <a:path w="548004" h="770254">
                <a:moveTo>
                  <a:pt x="155494" y="112589"/>
                </a:moveTo>
                <a:lnTo>
                  <a:pt x="155955" y="112941"/>
                </a:lnTo>
                <a:lnTo>
                  <a:pt x="156443" y="113258"/>
                </a:lnTo>
                <a:lnTo>
                  <a:pt x="155494" y="112589"/>
                </a:lnTo>
                <a:close/>
              </a:path>
              <a:path w="548004" h="770254">
                <a:moveTo>
                  <a:pt x="162465" y="80627"/>
                </a:moveTo>
                <a:lnTo>
                  <a:pt x="106263" y="80627"/>
                </a:lnTo>
                <a:lnTo>
                  <a:pt x="107271" y="81229"/>
                </a:lnTo>
                <a:lnTo>
                  <a:pt x="155955" y="112941"/>
                </a:lnTo>
                <a:lnTo>
                  <a:pt x="155494" y="112589"/>
                </a:lnTo>
                <a:lnTo>
                  <a:pt x="205960" y="112589"/>
                </a:lnTo>
                <a:lnTo>
                  <a:pt x="173634" y="87890"/>
                </a:lnTo>
                <a:lnTo>
                  <a:pt x="162465" y="80627"/>
                </a:lnTo>
                <a:close/>
              </a:path>
              <a:path w="548004" h="770254">
                <a:moveTo>
                  <a:pt x="106755" y="80947"/>
                </a:moveTo>
                <a:lnTo>
                  <a:pt x="107189" y="81229"/>
                </a:lnTo>
                <a:lnTo>
                  <a:pt x="106755" y="80947"/>
                </a:lnTo>
                <a:close/>
              </a:path>
              <a:path w="548004" h="770254">
                <a:moveTo>
                  <a:pt x="106263" y="80627"/>
                </a:moveTo>
                <a:lnTo>
                  <a:pt x="106755" y="80947"/>
                </a:lnTo>
                <a:lnTo>
                  <a:pt x="107271" y="81229"/>
                </a:lnTo>
                <a:lnTo>
                  <a:pt x="106263" y="80627"/>
                </a:lnTo>
                <a:close/>
              </a:path>
              <a:path w="548004" h="770254">
                <a:moveTo>
                  <a:pt x="118304" y="52344"/>
                </a:moveTo>
                <a:lnTo>
                  <a:pt x="54386" y="52344"/>
                </a:lnTo>
                <a:lnTo>
                  <a:pt x="55448" y="52871"/>
                </a:lnTo>
                <a:lnTo>
                  <a:pt x="106755" y="80947"/>
                </a:lnTo>
                <a:lnTo>
                  <a:pt x="106263" y="80627"/>
                </a:lnTo>
                <a:lnTo>
                  <a:pt x="162465" y="80627"/>
                </a:lnTo>
                <a:lnTo>
                  <a:pt x="122473" y="54621"/>
                </a:lnTo>
                <a:lnTo>
                  <a:pt x="118304" y="52344"/>
                </a:lnTo>
                <a:close/>
              </a:path>
              <a:path w="548004" h="770254">
                <a:moveTo>
                  <a:pt x="54901" y="52625"/>
                </a:moveTo>
                <a:lnTo>
                  <a:pt x="55351" y="52871"/>
                </a:lnTo>
                <a:lnTo>
                  <a:pt x="54901" y="52625"/>
                </a:lnTo>
                <a:close/>
              </a:path>
              <a:path w="548004" h="770254">
                <a:moveTo>
                  <a:pt x="54386" y="52344"/>
                </a:moveTo>
                <a:lnTo>
                  <a:pt x="54901" y="52625"/>
                </a:lnTo>
                <a:lnTo>
                  <a:pt x="55448" y="52871"/>
                </a:lnTo>
                <a:lnTo>
                  <a:pt x="54386" y="52344"/>
                </a:lnTo>
                <a:close/>
              </a:path>
              <a:path w="548004" h="770254">
                <a:moveTo>
                  <a:pt x="12561" y="0"/>
                </a:moveTo>
                <a:lnTo>
                  <a:pt x="0" y="27945"/>
                </a:lnTo>
                <a:lnTo>
                  <a:pt x="54901" y="52625"/>
                </a:lnTo>
                <a:lnTo>
                  <a:pt x="54386" y="52344"/>
                </a:lnTo>
                <a:lnTo>
                  <a:pt x="118304" y="52344"/>
                </a:lnTo>
                <a:lnTo>
                  <a:pt x="68552" y="25170"/>
                </a:lnTo>
                <a:lnTo>
                  <a:pt x="125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7971" y="4464778"/>
            <a:ext cx="294640" cy="534035"/>
          </a:xfrm>
          <a:custGeom>
            <a:avLst/>
            <a:gdLst/>
            <a:ahLst/>
            <a:cxnLst/>
            <a:rect l="l" t="t" r="r" b="b"/>
            <a:pathLst>
              <a:path w="294639" h="534035">
                <a:moveTo>
                  <a:pt x="28611" y="499009"/>
                </a:moveTo>
                <a:lnTo>
                  <a:pt x="0" y="503457"/>
                </a:lnTo>
                <a:lnTo>
                  <a:pt x="4706" y="533732"/>
                </a:lnTo>
                <a:lnTo>
                  <a:pt x="34505" y="529099"/>
                </a:lnTo>
                <a:lnTo>
                  <a:pt x="63826" y="522151"/>
                </a:lnTo>
                <a:lnTo>
                  <a:pt x="91955" y="513087"/>
                </a:lnTo>
                <a:lnTo>
                  <a:pt x="118775" y="502017"/>
                </a:lnTo>
                <a:lnTo>
                  <a:pt x="124392" y="499148"/>
                </a:lnTo>
                <a:lnTo>
                  <a:pt x="28026" y="499148"/>
                </a:lnTo>
                <a:lnTo>
                  <a:pt x="28611" y="499009"/>
                </a:lnTo>
                <a:close/>
              </a:path>
              <a:path w="294639" h="534035">
                <a:moveTo>
                  <a:pt x="29206" y="498916"/>
                </a:moveTo>
                <a:lnTo>
                  <a:pt x="28611" y="499009"/>
                </a:lnTo>
                <a:lnTo>
                  <a:pt x="28026" y="499148"/>
                </a:lnTo>
                <a:lnTo>
                  <a:pt x="29206" y="498916"/>
                </a:lnTo>
                <a:close/>
              </a:path>
              <a:path w="294639" h="534035">
                <a:moveTo>
                  <a:pt x="124845" y="498916"/>
                </a:moveTo>
                <a:lnTo>
                  <a:pt x="29206" y="498916"/>
                </a:lnTo>
                <a:lnTo>
                  <a:pt x="28026" y="499148"/>
                </a:lnTo>
                <a:lnTo>
                  <a:pt x="124392" y="499148"/>
                </a:lnTo>
                <a:lnTo>
                  <a:pt x="124845" y="498916"/>
                </a:lnTo>
                <a:close/>
              </a:path>
              <a:path w="294639" h="534035">
                <a:moveTo>
                  <a:pt x="55582" y="492617"/>
                </a:moveTo>
                <a:lnTo>
                  <a:pt x="28611" y="499009"/>
                </a:lnTo>
                <a:lnTo>
                  <a:pt x="29206" y="498916"/>
                </a:lnTo>
                <a:lnTo>
                  <a:pt x="124845" y="498916"/>
                </a:lnTo>
                <a:lnTo>
                  <a:pt x="136816" y="492803"/>
                </a:lnTo>
                <a:lnTo>
                  <a:pt x="55006" y="492803"/>
                </a:lnTo>
                <a:lnTo>
                  <a:pt x="55582" y="492617"/>
                </a:lnTo>
                <a:close/>
              </a:path>
              <a:path w="294639" h="534035">
                <a:moveTo>
                  <a:pt x="56170" y="492478"/>
                </a:moveTo>
                <a:lnTo>
                  <a:pt x="55582" y="492617"/>
                </a:lnTo>
                <a:lnTo>
                  <a:pt x="55006" y="492803"/>
                </a:lnTo>
                <a:lnTo>
                  <a:pt x="56170" y="492478"/>
                </a:lnTo>
                <a:close/>
              </a:path>
              <a:path w="294639" h="534035">
                <a:moveTo>
                  <a:pt x="137452" y="492478"/>
                </a:moveTo>
                <a:lnTo>
                  <a:pt x="56170" y="492478"/>
                </a:lnTo>
                <a:lnTo>
                  <a:pt x="55006" y="492803"/>
                </a:lnTo>
                <a:lnTo>
                  <a:pt x="136816" y="492803"/>
                </a:lnTo>
                <a:lnTo>
                  <a:pt x="137452" y="492478"/>
                </a:lnTo>
                <a:close/>
              </a:path>
              <a:path w="294639" h="534035">
                <a:moveTo>
                  <a:pt x="81392" y="484301"/>
                </a:moveTo>
                <a:lnTo>
                  <a:pt x="55582" y="492617"/>
                </a:lnTo>
                <a:lnTo>
                  <a:pt x="56170" y="492478"/>
                </a:lnTo>
                <a:lnTo>
                  <a:pt x="137452" y="492478"/>
                </a:lnTo>
                <a:lnTo>
                  <a:pt x="144169" y="489047"/>
                </a:lnTo>
                <a:lnTo>
                  <a:pt x="151463" y="484532"/>
                </a:lnTo>
                <a:lnTo>
                  <a:pt x="80830" y="484532"/>
                </a:lnTo>
                <a:lnTo>
                  <a:pt x="81392" y="484301"/>
                </a:lnTo>
                <a:close/>
              </a:path>
              <a:path w="294639" h="534035">
                <a:moveTo>
                  <a:pt x="81977" y="484112"/>
                </a:moveTo>
                <a:lnTo>
                  <a:pt x="81392" y="484301"/>
                </a:lnTo>
                <a:lnTo>
                  <a:pt x="80830" y="484532"/>
                </a:lnTo>
                <a:lnTo>
                  <a:pt x="81977" y="484112"/>
                </a:lnTo>
                <a:close/>
              </a:path>
              <a:path w="294639" h="534035">
                <a:moveTo>
                  <a:pt x="152142" y="484112"/>
                </a:moveTo>
                <a:lnTo>
                  <a:pt x="81977" y="484112"/>
                </a:lnTo>
                <a:lnTo>
                  <a:pt x="80830" y="484532"/>
                </a:lnTo>
                <a:lnTo>
                  <a:pt x="151463" y="484532"/>
                </a:lnTo>
                <a:lnTo>
                  <a:pt x="152142" y="484112"/>
                </a:lnTo>
                <a:close/>
              </a:path>
              <a:path w="294639" h="534035">
                <a:moveTo>
                  <a:pt x="105937" y="474170"/>
                </a:moveTo>
                <a:lnTo>
                  <a:pt x="81392" y="484301"/>
                </a:lnTo>
                <a:lnTo>
                  <a:pt x="81977" y="484112"/>
                </a:lnTo>
                <a:lnTo>
                  <a:pt x="152142" y="484112"/>
                </a:lnTo>
                <a:lnTo>
                  <a:pt x="167754" y="474449"/>
                </a:lnTo>
                <a:lnTo>
                  <a:pt x="105390" y="474449"/>
                </a:lnTo>
                <a:lnTo>
                  <a:pt x="105937" y="474170"/>
                </a:lnTo>
                <a:close/>
              </a:path>
              <a:path w="294639" h="534035">
                <a:moveTo>
                  <a:pt x="106513" y="473932"/>
                </a:moveTo>
                <a:lnTo>
                  <a:pt x="105937" y="474170"/>
                </a:lnTo>
                <a:lnTo>
                  <a:pt x="105390" y="474449"/>
                </a:lnTo>
                <a:lnTo>
                  <a:pt x="106513" y="473932"/>
                </a:lnTo>
                <a:close/>
              </a:path>
              <a:path w="294639" h="534035">
                <a:moveTo>
                  <a:pt x="168495" y="473932"/>
                </a:moveTo>
                <a:lnTo>
                  <a:pt x="106513" y="473932"/>
                </a:lnTo>
                <a:lnTo>
                  <a:pt x="105390" y="474449"/>
                </a:lnTo>
                <a:lnTo>
                  <a:pt x="167754" y="474449"/>
                </a:lnTo>
                <a:lnTo>
                  <a:pt x="168017" y="474286"/>
                </a:lnTo>
                <a:lnTo>
                  <a:pt x="168495" y="473932"/>
                </a:lnTo>
                <a:close/>
              </a:path>
              <a:path w="294639" h="534035">
                <a:moveTo>
                  <a:pt x="184522" y="462047"/>
                </a:moveTo>
                <a:lnTo>
                  <a:pt x="129673" y="462047"/>
                </a:lnTo>
                <a:lnTo>
                  <a:pt x="128578" y="462664"/>
                </a:lnTo>
                <a:lnTo>
                  <a:pt x="105937" y="474170"/>
                </a:lnTo>
                <a:lnTo>
                  <a:pt x="106513" y="473932"/>
                </a:lnTo>
                <a:lnTo>
                  <a:pt x="168495" y="473932"/>
                </a:lnTo>
                <a:lnTo>
                  <a:pt x="184522" y="462047"/>
                </a:lnTo>
                <a:close/>
              </a:path>
              <a:path w="294639" h="534035">
                <a:moveTo>
                  <a:pt x="129115" y="462332"/>
                </a:moveTo>
                <a:lnTo>
                  <a:pt x="128464" y="462664"/>
                </a:lnTo>
                <a:lnTo>
                  <a:pt x="129115" y="462332"/>
                </a:lnTo>
                <a:close/>
              </a:path>
              <a:path w="294639" h="534035">
                <a:moveTo>
                  <a:pt x="129673" y="462047"/>
                </a:moveTo>
                <a:lnTo>
                  <a:pt x="129115" y="462332"/>
                </a:lnTo>
                <a:lnTo>
                  <a:pt x="128578" y="462664"/>
                </a:lnTo>
                <a:lnTo>
                  <a:pt x="129673" y="462047"/>
                </a:lnTo>
                <a:close/>
              </a:path>
              <a:path w="294639" h="534035">
                <a:moveTo>
                  <a:pt x="200681" y="448572"/>
                </a:moveTo>
                <a:lnTo>
                  <a:pt x="151345" y="448572"/>
                </a:lnTo>
                <a:lnTo>
                  <a:pt x="150284" y="449292"/>
                </a:lnTo>
                <a:lnTo>
                  <a:pt x="129115" y="462332"/>
                </a:lnTo>
                <a:lnTo>
                  <a:pt x="129673" y="462047"/>
                </a:lnTo>
                <a:lnTo>
                  <a:pt x="184522" y="462047"/>
                </a:lnTo>
                <a:lnTo>
                  <a:pt x="190200" y="457837"/>
                </a:lnTo>
                <a:lnTo>
                  <a:pt x="200681" y="448572"/>
                </a:lnTo>
                <a:close/>
              </a:path>
              <a:path w="294639" h="534035">
                <a:moveTo>
                  <a:pt x="150797" y="448912"/>
                </a:moveTo>
                <a:lnTo>
                  <a:pt x="150182" y="449292"/>
                </a:lnTo>
                <a:lnTo>
                  <a:pt x="150797" y="448912"/>
                </a:lnTo>
                <a:close/>
              </a:path>
              <a:path w="294639" h="534035">
                <a:moveTo>
                  <a:pt x="151345" y="448572"/>
                </a:moveTo>
                <a:lnTo>
                  <a:pt x="150797" y="448912"/>
                </a:lnTo>
                <a:lnTo>
                  <a:pt x="150284" y="449292"/>
                </a:lnTo>
                <a:lnTo>
                  <a:pt x="151345" y="448572"/>
                </a:lnTo>
                <a:close/>
              </a:path>
              <a:path w="294639" h="534035">
                <a:moveTo>
                  <a:pt x="216462" y="433618"/>
                </a:moveTo>
                <a:lnTo>
                  <a:pt x="171423" y="433618"/>
                </a:lnTo>
                <a:lnTo>
                  <a:pt x="170400" y="434446"/>
                </a:lnTo>
                <a:lnTo>
                  <a:pt x="150797" y="448912"/>
                </a:lnTo>
                <a:lnTo>
                  <a:pt x="151345" y="448572"/>
                </a:lnTo>
                <a:lnTo>
                  <a:pt x="200681" y="448572"/>
                </a:lnTo>
                <a:lnTo>
                  <a:pt x="210596" y="439808"/>
                </a:lnTo>
                <a:lnTo>
                  <a:pt x="216462" y="433618"/>
                </a:lnTo>
                <a:close/>
              </a:path>
              <a:path w="294639" h="534035">
                <a:moveTo>
                  <a:pt x="170892" y="434012"/>
                </a:moveTo>
                <a:lnTo>
                  <a:pt x="170306" y="434446"/>
                </a:lnTo>
                <a:lnTo>
                  <a:pt x="170892" y="434012"/>
                </a:lnTo>
                <a:close/>
              </a:path>
              <a:path w="294639" h="534035">
                <a:moveTo>
                  <a:pt x="171423" y="433618"/>
                </a:moveTo>
                <a:lnTo>
                  <a:pt x="170892" y="434012"/>
                </a:lnTo>
                <a:lnTo>
                  <a:pt x="170400" y="434446"/>
                </a:lnTo>
                <a:lnTo>
                  <a:pt x="171423" y="433618"/>
                </a:lnTo>
                <a:close/>
              </a:path>
              <a:path w="294639" h="534035">
                <a:moveTo>
                  <a:pt x="231448" y="417300"/>
                </a:moveTo>
                <a:lnTo>
                  <a:pt x="189797" y="417300"/>
                </a:lnTo>
                <a:lnTo>
                  <a:pt x="188824" y="418240"/>
                </a:lnTo>
                <a:lnTo>
                  <a:pt x="170892" y="434012"/>
                </a:lnTo>
                <a:lnTo>
                  <a:pt x="171423" y="433618"/>
                </a:lnTo>
                <a:lnTo>
                  <a:pt x="216462" y="433618"/>
                </a:lnTo>
                <a:lnTo>
                  <a:pt x="229082" y="420302"/>
                </a:lnTo>
                <a:lnTo>
                  <a:pt x="231448" y="417300"/>
                </a:lnTo>
                <a:close/>
              </a:path>
              <a:path w="294639" h="534035">
                <a:moveTo>
                  <a:pt x="189291" y="417748"/>
                </a:moveTo>
                <a:lnTo>
                  <a:pt x="188734" y="418240"/>
                </a:lnTo>
                <a:lnTo>
                  <a:pt x="189291" y="417748"/>
                </a:lnTo>
                <a:close/>
              </a:path>
              <a:path w="294639" h="534035">
                <a:moveTo>
                  <a:pt x="189797" y="417300"/>
                </a:moveTo>
                <a:lnTo>
                  <a:pt x="189291" y="417748"/>
                </a:lnTo>
                <a:lnTo>
                  <a:pt x="188824" y="418240"/>
                </a:lnTo>
                <a:lnTo>
                  <a:pt x="189797" y="417300"/>
                </a:lnTo>
                <a:close/>
              </a:path>
              <a:path w="294639" h="534035">
                <a:moveTo>
                  <a:pt x="245290" y="399733"/>
                </a:moveTo>
                <a:lnTo>
                  <a:pt x="206363" y="399733"/>
                </a:lnTo>
                <a:lnTo>
                  <a:pt x="205450" y="400790"/>
                </a:lnTo>
                <a:lnTo>
                  <a:pt x="189291" y="417748"/>
                </a:lnTo>
                <a:lnTo>
                  <a:pt x="189797" y="417300"/>
                </a:lnTo>
                <a:lnTo>
                  <a:pt x="231448" y="417300"/>
                </a:lnTo>
                <a:lnTo>
                  <a:pt x="245290" y="399733"/>
                </a:lnTo>
                <a:close/>
              </a:path>
              <a:path w="294639" h="534035">
                <a:moveTo>
                  <a:pt x="205885" y="400237"/>
                </a:moveTo>
                <a:lnTo>
                  <a:pt x="205362" y="400790"/>
                </a:lnTo>
                <a:lnTo>
                  <a:pt x="205885" y="400237"/>
                </a:lnTo>
                <a:close/>
              </a:path>
              <a:path w="294639" h="534035">
                <a:moveTo>
                  <a:pt x="206363" y="399733"/>
                </a:moveTo>
                <a:lnTo>
                  <a:pt x="205885" y="400237"/>
                </a:lnTo>
                <a:lnTo>
                  <a:pt x="205450" y="400790"/>
                </a:lnTo>
                <a:lnTo>
                  <a:pt x="206363" y="399733"/>
                </a:lnTo>
                <a:close/>
              </a:path>
              <a:path w="294639" h="534035">
                <a:moveTo>
                  <a:pt x="257402" y="381030"/>
                </a:moveTo>
                <a:lnTo>
                  <a:pt x="221020" y="381030"/>
                </a:lnTo>
                <a:lnTo>
                  <a:pt x="220181" y="382206"/>
                </a:lnTo>
                <a:lnTo>
                  <a:pt x="205885" y="400237"/>
                </a:lnTo>
                <a:lnTo>
                  <a:pt x="206363" y="399733"/>
                </a:lnTo>
                <a:lnTo>
                  <a:pt x="245290" y="399733"/>
                </a:lnTo>
                <a:lnTo>
                  <a:pt x="245532" y="399426"/>
                </a:lnTo>
                <a:lnTo>
                  <a:pt x="257402" y="381030"/>
                </a:lnTo>
                <a:close/>
              </a:path>
              <a:path w="294639" h="534035">
                <a:moveTo>
                  <a:pt x="220575" y="381595"/>
                </a:moveTo>
                <a:lnTo>
                  <a:pt x="220093" y="382206"/>
                </a:lnTo>
                <a:lnTo>
                  <a:pt x="220575" y="381595"/>
                </a:lnTo>
                <a:close/>
              </a:path>
              <a:path w="294639" h="534035">
                <a:moveTo>
                  <a:pt x="221020" y="381030"/>
                </a:moveTo>
                <a:lnTo>
                  <a:pt x="220575" y="381595"/>
                </a:lnTo>
                <a:lnTo>
                  <a:pt x="220181" y="382206"/>
                </a:lnTo>
                <a:lnTo>
                  <a:pt x="221020" y="381030"/>
                </a:lnTo>
                <a:close/>
              </a:path>
              <a:path w="294639" h="534035">
                <a:moveTo>
                  <a:pt x="268045" y="361304"/>
                </a:moveTo>
                <a:lnTo>
                  <a:pt x="233667" y="361304"/>
                </a:lnTo>
                <a:lnTo>
                  <a:pt x="232919" y="362600"/>
                </a:lnTo>
                <a:lnTo>
                  <a:pt x="220575" y="381595"/>
                </a:lnTo>
                <a:lnTo>
                  <a:pt x="221020" y="381030"/>
                </a:lnTo>
                <a:lnTo>
                  <a:pt x="257402" y="381030"/>
                </a:lnTo>
                <a:lnTo>
                  <a:pt x="259817" y="377287"/>
                </a:lnTo>
                <a:lnTo>
                  <a:pt x="268045" y="361304"/>
                </a:lnTo>
                <a:close/>
              </a:path>
              <a:path w="294639" h="534035">
                <a:moveTo>
                  <a:pt x="233265" y="361927"/>
                </a:moveTo>
                <a:lnTo>
                  <a:pt x="232831" y="362600"/>
                </a:lnTo>
                <a:lnTo>
                  <a:pt x="233265" y="361927"/>
                </a:lnTo>
                <a:close/>
              </a:path>
              <a:path w="294639" h="534035">
                <a:moveTo>
                  <a:pt x="233667" y="361304"/>
                </a:moveTo>
                <a:lnTo>
                  <a:pt x="233265" y="361927"/>
                </a:lnTo>
                <a:lnTo>
                  <a:pt x="232919" y="362600"/>
                </a:lnTo>
                <a:lnTo>
                  <a:pt x="233667" y="361304"/>
                </a:lnTo>
                <a:close/>
              </a:path>
              <a:path w="294639" h="534035">
                <a:moveTo>
                  <a:pt x="277043" y="340666"/>
                </a:moveTo>
                <a:lnTo>
                  <a:pt x="244208" y="340666"/>
                </a:lnTo>
                <a:lnTo>
                  <a:pt x="243570" y="342075"/>
                </a:lnTo>
                <a:lnTo>
                  <a:pt x="233265" y="361927"/>
                </a:lnTo>
                <a:lnTo>
                  <a:pt x="233667" y="361304"/>
                </a:lnTo>
                <a:lnTo>
                  <a:pt x="268045" y="361304"/>
                </a:lnTo>
                <a:lnTo>
                  <a:pt x="271805" y="353999"/>
                </a:lnTo>
                <a:lnTo>
                  <a:pt x="277043" y="340666"/>
                </a:lnTo>
                <a:close/>
              </a:path>
              <a:path w="294639" h="534035">
                <a:moveTo>
                  <a:pt x="243854" y="341353"/>
                </a:moveTo>
                <a:lnTo>
                  <a:pt x="243482" y="342075"/>
                </a:lnTo>
                <a:lnTo>
                  <a:pt x="243854" y="341353"/>
                </a:lnTo>
                <a:close/>
              </a:path>
              <a:path w="294639" h="534035">
                <a:moveTo>
                  <a:pt x="244208" y="340666"/>
                </a:moveTo>
                <a:lnTo>
                  <a:pt x="243854" y="341353"/>
                </a:lnTo>
                <a:lnTo>
                  <a:pt x="243570" y="342075"/>
                </a:lnTo>
                <a:lnTo>
                  <a:pt x="244208" y="340666"/>
                </a:lnTo>
                <a:close/>
              </a:path>
              <a:path w="294639" h="534035">
                <a:moveTo>
                  <a:pt x="284255" y="319219"/>
                </a:moveTo>
                <a:lnTo>
                  <a:pt x="252549" y="319219"/>
                </a:lnTo>
                <a:lnTo>
                  <a:pt x="252044" y="320733"/>
                </a:lnTo>
                <a:lnTo>
                  <a:pt x="243854" y="341353"/>
                </a:lnTo>
                <a:lnTo>
                  <a:pt x="244208" y="340666"/>
                </a:lnTo>
                <a:lnTo>
                  <a:pt x="277043" y="340666"/>
                </a:lnTo>
                <a:lnTo>
                  <a:pt x="281359" y="329679"/>
                </a:lnTo>
                <a:lnTo>
                  <a:pt x="284255" y="319219"/>
                </a:lnTo>
                <a:close/>
              </a:path>
              <a:path w="294639" h="534035">
                <a:moveTo>
                  <a:pt x="252257" y="319963"/>
                </a:moveTo>
                <a:lnTo>
                  <a:pt x="251954" y="320733"/>
                </a:lnTo>
                <a:lnTo>
                  <a:pt x="252257" y="319963"/>
                </a:lnTo>
                <a:close/>
              </a:path>
              <a:path w="294639" h="534035">
                <a:moveTo>
                  <a:pt x="252549" y="319219"/>
                </a:moveTo>
                <a:lnTo>
                  <a:pt x="252257" y="319963"/>
                </a:lnTo>
                <a:lnTo>
                  <a:pt x="252044" y="320733"/>
                </a:lnTo>
                <a:lnTo>
                  <a:pt x="252549" y="319219"/>
                </a:lnTo>
                <a:close/>
              </a:path>
              <a:path w="294639" h="534035">
                <a:moveTo>
                  <a:pt x="289561" y="297063"/>
                </a:moveTo>
                <a:lnTo>
                  <a:pt x="258598" y="297063"/>
                </a:lnTo>
                <a:lnTo>
                  <a:pt x="258246" y="298660"/>
                </a:lnTo>
                <a:lnTo>
                  <a:pt x="252257" y="319963"/>
                </a:lnTo>
                <a:lnTo>
                  <a:pt x="252549" y="319219"/>
                </a:lnTo>
                <a:lnTo>
                  <a:pt x="284255" y="319219"/>
                </a:lnTo>
                <a:lnTo>
                  <a:pt x="288344" y="304450"/>
                </a:lnTo>
                <a:lnTo>
                  <a:pt x="289561" y="297063"/>
                </a:lnTo>
                <a:close/>
              </a:path>
              <a:path w="294639" h="534035">
                <a:moveTo>
                  <a:pt x="258380" y="297852"/>
                </a:moveTo>
                <a:lnTo>
                  <a:pt x="258156" y="298660"/>
                </a:lnTo>
                <a:lnTo>
                  <a:pt x="258380" y="297852"/>
                </a:lnTo>
                <a:close/>
              </a:path>
              <a:path w="294639" h="534035">
                <a:moveTo>
                  <a:pt x="258598" y="297063"/>
                </a:moveTo>
                <a:lnTo>
                  <a:pt x="258380" y="297852"/>
                </a:lnTo>
                <a:lnTo>
                  <a:pt x="258246" y="298660"/>
                </a:lnTo>
                <a:lnTo>
                  <a:pt x="258598" y="297063"/>
                </a:lnTo>
                <a:close/>
              </a:path>
              <a:path w="294639" h="534035">
                <a:moveTo>
                  <a:pt x="292856" y="274289"/>
                </a:moveTo>
                <a:lnTo>
                  <a:pt x="262262" y="274289"/>
                </a:lnTo>
                <a:lnTo>
                  <a:pt x="262082" y="275944"/>
                </a:lnTo>
                <a:lnTo>
                  <a:pt x="258380" y="297852"/>
                </a:lnTo>
                <a:lnTo>
                  <a:pt x="258598" y="297063"/>
                </a:lnTo>
                <a:lnTo>
                  <a:pt x="289561" y="297063"/>
                </a:lnTo>
                <a:lnTo>
                  <a:pt x="292629" y="278447"/>
                </a:lnTo>
                <a:lnTo>
                  <a:pt x="292856" y="274289"/>
                </a:lnTo>
                <a:close/>
              </a:path>
              <a:path w="294639" h="534035">
                <a:moveTo>
                  <a:pt x="262128" y="275106"/>
                </a:moveTo>
                <a:lnTo>
                  <a:pt x="261989" y="275944"/>
                </a:lnTo>
                <a:lnTo>
                  <a:pt x="262128" y="275106"/>
                </a:lnTo>
                <a:close/>
              </a:path>
              <a:path w="294639" h="534035">
                <a:moveTo>
                  <a:pt x="262262" y="274289"/>
                </a:moveTo>
                <a:lnTo>
                  <a:pt x="262128" y="275106"/>
                </a:lnTo>
                <a:lnTo>
                  <a:pt x="262082" y="275944"/>
                </a:lnTo>
                <a:lnTo>
                  <a:pt x="262262" y="274289"/>
                </a:lnTo>
                <a:close/>
              </a:path>
              <a:path w="294639" h="534035">
                <a:moveTo>
                  <a:pt x="294040" y="250978"/>
                </a:moveTo>
                <a:lnTo>
                  <a:pt x="263446" y="250978"/>
                </a:lnTo>
                <a:lnTo>
                  <a:pt x="263438" y="252507"/>
                </a:lnTo>
                <a:lnTo>
                  <a:pt x="262128" y="275106"/>
                </a:lnTo>
                <a:lnTo>
                  <a:pt x="262262" y="274289"/>
                </a:lnTo>
                <a:lnTo>
                  <a:pt x="292856" y="274289"/>
                </a:lnTo>
                <a:lnTo>
                  <a:pt x="294047" y="252507"/>
                </a:lnTo>
                <a:lnTo>
                  <a:pt x="294040" y="250978"/>
                </a:lnTo>
                <a:close/>
              </a:path>
              <a:path w="294639" h="534035">
                <a:moveTo>
                  <a:pt x="263404" y="251748"/>
                </a:moveTo>
                <a:lnTo>
                  <a:pt x="263362" y="252507"/>
                </a:lnTo>
                <a:lnTo>
                  <a:pt x="263404" y="251748"/>
                </a:lnTo>
                <a:close/>
              </a:path>
              <a:path w="294639" h="534035">
                <a:moveTo>
                  <a:pt x="293173" y="231885"/>
                </a:moveTo>
                <a:lnTo>
                  <a:pt x="262503" y="231885"/>
                </a:lnTo>
                <a:lnTo>
                  <a:pt x="262628" y="233262"/>
                </a:lnTo>
                <a:lnTo>
                  <a:pt x="263404" y="251748"/>
                </a:lnTo>
                <a:lnTo>
                  <a:pt x="263446" y="250978"/>
                </a:lnTo>
                <a:lnTo>
                  <a:pt x="294040" y="250978"/>
                </a:lnTo>
                <a:lnTo>
                  <a:pt x="293173" y="231885"/>
                </a:lnTo>
                <a:close/>
              </a:path>
              <a:path w="294639" h="534035">
                <a:moveTo>
                  <a:pt x="262535" y="232580"/>
                </a:moveTo>
                <a:lnTo>
                  <a:pt x="262566" y="233262"/>
                </a:lnTo>
                <a:lnTo>
                  <a:pt x="262535" y="232580"/>
                </a:lnTo>
                <a:close/>
              </a:path>
              <a:path w="294639" h="534035">
                <a:moveTo>
                  <a:pt x="290784" y="212975"/>
                </a:moveTo>
                <a:lnTo>
                  <a:pt x="259862" y="212975"/>
                </a:lnTo>
                <a:lnTo>
                  <a:pt x="260106" y="214316"/>
                </a:lnTo>
                <a:lnTo>
                  <a:pt x="262535" y="232580"/>
                </a:lnTo>
                <a:lnTo>
                  <a:pt x="262503" y="231885"/>
                </a:lnTo>
                <a:lnTo>
                  <a:pt x="293173" y="231885"/>
                </a:lnTo>
                <a:lnTo>
                  <a:pt x="293079" y="229807"/>
                </a:lnTo>
                <a:lnTo>
                  <a:pt x="290784" y="212975"/>
                </a:lnTo>
                <a:close/>
              </a:path>
              <a:path w="294639" h="534035">
                <a:moveTo>
                  <a:pt x="259954" y="213654"/>
                </a:moveTo>
                <a:lnTo>
                  <a:pt x="260045" y="214316"/>
                </a:lnTo>
                <a:lnTo>
                  <a:pt x="259954" y="213654"/>
                </a:lnTo>
                <a:close/>
              </a:path>
              <a:path w="294639" h="534035">
                <a:moveTo>
                  <a:pt x="259862" y="212975"/>
                </a:moveTo>
                <a:lnTo>
                  <a:pt x="259954" y="213654"/>
                </a:lnTo>
                <a:lnTo>
                  <a:pt x="260106" y="214316"/>
                </a:lnTo>
                <a:lnTo>
                  <a:pt x="259862" y="212975"/>
                </a:lnTo>
                <a:close/>
              </a:path>
              <a:path w="294639" h="534035">
                <a:moveTo>
                  <a:pt x="286992" y="194433"/>
                </a:moveTo>
                <a:lnTo>
                  <a:pt x="255563" y="194433"/>
                </a:lnTo>
                <a:lnTo>
                  <a:pt x="255918" y="195724"/>
                </a:lnTo>
                <a:lnTo>
                  <a:pt x="259954" y="213654"/>
                </a:lnTo>
                <a:lnTo>
                  <a:pt x="259862" y="212975"/>
                </a:lnTo>
                <a:lnTo>
                  <a:pt x="290784" y="212975"/>
                </a:lnTo>
                <a:lnTo>
                  <a:pt x="290127" y="208158"/>
                </a:lnTo>
                <a:lnTo>
                  <a:pt x="286992" y="194433"/>
                </a:lnTo>
                <a:close/>
              </a:path>
              <a:path w="294639" h="534035">
                <a:moveTo>
                  <a:pt x="255711" y="195081"/>
                </a:moveTo>
                <a:lnTo>
                  <a:pt x="255858" y="195724"/>
                </a:lnTo>
                <a:lnTo>
                  <a:pt x="255711" y="195081"/>
                </a:lnTo>
                <a:close/>
              </a:path>
              <a:path w="294639" h="534035">
                <a:moveTo>
                  <a:pt x="255563" y="194433"/>
                </a:moveTo>
                <a:lnTo>
                  <a:pt x="255711" y="195081"/>
                </a:lnTo>
                <a:lnTo>
                  <a:pt x="255918" y="195724"/>
                </a:lnTo>
                <a:lnTo>
                  <a:pt x="255563" y="194433"/>
                </a:lnTo>
                <a:close/>
              </a:path>
              <a:path w="294639" h="534035">
                <a:moveTo>
                  <a:pt x="281851" y="176315"/>
                </a:moveTo>
                <a:lnTo>
                  <a:pt x="249657" y="176315"/>
                </a:lnTo>
                <a:lnTo>
                  <a:pt x="250113" y="177544"/>
                </a:lnTo>
                <a:lnTo>
                  <a:pt x="255711" y="195081"/>
                </a:lnTo>
                <a:lnTo>
                  <a:pt x="255563" y="194433"/>
                </a:lnTo>
                <a:lnTo>
                  <a:pt x="286992" y="194433"/>
                </a:lnTo>
                <a:lnTo>
                  <a:pt x="285283" y="186956"/>
                </a:lnTo>
                <a:lnTo>
                  <a:pt x="281851" y="176315"/>
                </a:lnTo>
                <a:close/>
              </a:path>
              <a:path w="294639" h="534035">
                <a:moveTo>
                  <a:pt x="249857" y="176935"/>
                </a:moveTo>
                <a:lnTo>
                  <a:pt x="250054" y="177544"/>
                </a:lnTo>
                <a:lnTo>
                  <a:pt x="249857" y="176935"/>
                </a:lnTo>
                <a:close/>
              </a:path>
              <a:path w="294639" h="534035">
                <a:moveTo>
                  <a:pt x="249657" y="176315"/>
                </a:moveTo>
                <a:lnTo>
                  <a:pt x="249857" y="176935"/>
                </a:lnTo>
                <a:lnTo>
                  <a:pt x="250113" y="177544"/>
                </a:lnTo>
                <a:lnTo>
                  <a:pt x="249657" y="176315"/>
                </a:lnTo>
                <a:close/>
              </a:path>
              <a:path w="294639" h="534035">
                <a:moveTo>
                  <a:pt x="275422" y="158680"/>
                </a:moveTo>
                <a:lnTo>
                  <a:pt x="242190" y="158680"/>
                </a:lnTo>
                <a:lnTo>
                  <a:pt x="242735" y="159837"/>
                </a:lnTo>
                <a:lnTo>
                  <a:pt x="249857" y="176935"/>
                </a:lnTo>
                <a:lnTo>
                  <a:pt x="249657" y="176315"/>
                </a:lnTo>
                <a:lnTo>
                  <a:pt x="281851" y="176315"/>
                </a:lnTo>
                <a:lnTo>
                  <a:pt x="278616" y="166286"/>
                </a:lnTo>
                <a:lnTo>
                  <a:pt x="275422" y="158680"/>
                </a:lnTo>
                <a:close/>
              </a:path>
              <a:path w="294639" h="534035">
                <a:moveTo>
                  <a:pt x="242433" y="159259"/>
                </a:moveTo>
                <a:lnTo>
                  <a:pt x="242676" y="159837"/>
                </a:lnTo>
                <a:lnTo>
                  <a:pt x="242433" y="159259"/>
                </a:lnTo>
                <a:close/>
              </a:path>
              <a:path w="294639" h="534035">
                <a:moveTo>
                  <a:pt x="242190" y="158680"/>
                </a:moveTo>
                <a:lnTo>
                  <a:pt x="242433" y="159259"/>
                </a:lnTo>
                <a:lnTo>
                  <a:pt x="242735" y="159837"/>
                </a:lnTo>
                <a:lnTo>
                  <a:pt x="242190" y="158680"/>
                </a:lnTo>
                <a:close/>
              </a:path>
              <a:path w="294639" h="534035">
                <a:moveTo>
                  <a:pt x="267769" y="141585"/>
                </a:moveTo>
                <a:lnTo>
                  <a:pt x="233207" y="141585"/>
                </a:lnTo>
                <a:lnTo>
                  <a:pt x="233828" y="142667"/>
                </a:lnTo>
                <a:lnTo>
                  <a:pt x="242433" y="159259"/>
                </a:lnTo>
                <a:lnTo>
                  <a:pt x="242190" y="158680"/>
                </a:lnTo>
                <a:lnTo>
                  <a:pt x="275422" y="158680"/>
                </a:lnTo>
                <a:lnTo>
                  <a:pt x="270191" y="146225"/>
                </a:lnTo>
                <a:lnTo>
                  <a:pt x="267769" y="141585"/>
                </a:lnTo>
                <a:close/>
              </a:path>
              <a:path w="294639" h="534035">
                <a:moveTo>
                  <a:pt x="233502" y="142150"/>
                </a:moveTo>
                <a:lnTo>
                  <a:pt x="233772" y="142667"/>
                </a:lnTo>
                <a:lnTo>
                  <a:pt x="233502" y="142150"/>
                </a:lnTo>
                <a:close/>
              </a:path>
              <a:path w="294639" h="534035">
                <a:moveTo>
                  <a:pt x="233207" y="141585"/>
                </a:moveTo>
                <a:lnTo>
                  <a:pt x="233502" y="142150"/>
                </a:lnTo>
                <a:lnTo>
                  <a:pt x="233828" y="142667"/>
                </a:lnTo>
                <a:lnTo>
                  <a:pt x="233207" y="141585"/>
                </a:lnTo>
                <a:close/>
              </a:path>
              <a:path w="294639" h="534035">
                <a:moveTo>
                  <a:pt x="258972" y="125100"/>
                </a:moveTo>
                <a:lnTo>
                  <a:pt x="222751" y="125100"/>
                </a:lnTo>
                <a:lnTo>
                  <a:pt x="223439" y="126102"/>
                </a:lnTo>
                <a:lnTo>
                  <a:pt x="233502" y="142150"/>
                </a:lnTo>
                <a:lnTo>
                  <a:pt x="233207" y="141585"/>
                </a:lnTo>
                <a:lnTo>
                  <a:pt x="267769" y="141585"/>
                </a:lnTo>
                <a:lnTo>
                  <a:pt x="260078" y="126853"/>
                </a:lnTo>
                <a:lnTo>
                  <a:pt x="258972" y="125100"/>
                </a:lnTo>
                <a:close/>
              </a:path>
              <a:path w="294639" h="534035">
                <a:moveTo>
                  <a:pt x="223078" y="125618"/>
                </a:moveTo>
                <a:lnTo>
                  <a:pt x="223383" y="126102"/>
                </a:lnTo>
                <a:lnTo>
                  <a:pt x="223078" y="125618"/>
                </a:lnTo>
                <a:close/>
              </a:path>
              <a:path w="294639" h="534035">
                <a:moveTo>
                  <a:pt x="222751" y="125100"/>
                </a:moveTo>
                <a:lnTo>
                  <a:pt x="223078" y="125618"/>
                </a:lnTo>
                <a:lnTo>
                  <a:pt x="223439" y="126102"/>
                </a:lnTo>
                <a:lnTo>
                  <a:pt x="222751" y="125100"/>
                </a:lnTo>
                <a:close/>
              </a:path>
              <a:path w="294639" h="534035">
                <a:moveTo>
                  <a:pt x="249002" y="109288"/>
                </a:moveTo>
                <a:lnTo>
                  <a:pt x="210872" y="109288"/>
                </a:lnTo>
                <a:lnTo>
                  <a:pt x="211617" y="110209"/>
                </a:lnTo>
                <a:lnTo>
                  <a:pt x="223078" y="125618"/>
                </a:lnTo>
                <a:lnTo>
                  <a:pt x="222751" y="125100"/>
                </a:lnTo>
                <a:lnTo>
                  <a:pt x="258972" y="125100"/>
                </a:lnTo>
                <a:lnTo>
                  <a:pt x="249002" y="109288"/>
                </a:lnTo>
                <a:close/>
              </a:path>
              <a:path w="294639" h="534035">
                <a:moveTo>
                  <a:pt x="211227" y="109763"/>
                </a:moveTo>
                <a:lnTo>
                  <a:pt x="211560" y="110209"/>
                </a:lnTo>
                <a:lnTo>
                  <a:pt x="211227" y="109763"/>
                </a:lnTo>
                <a:close/>
              </a:path>
              <a:path w="294639" h="534035">
                <a:moveTo>
                  <a:pt x="210872" y="109288"/>
                </a:moveTo>
                <a:lnTo>
                  <a:pt x="211227" y="109763"/>
                </a:lnTo>
                <a:lnTo>
                  <a:pt x="211617" y="110209"/>
                </a:lnTo>
                <a:lnTo>
                  <a:pt x="210872" y="109288"/>
                </a:lnTo>
                <a:close/>
              </a:path>
              <a:path w="294639" h="534035">
                <a:moveTo>
                  <a:pt x="237861" y="94220"/>
                </a:moveTo>
                <a:lnTo>
                  <a:pt x="197613" y="94220"/>
                </a:lnTo>
                <a:lnTo>
                  <a:pt x="198407" y="95059"/>
                </a:lnTo>
                <a:lnTo>
                  <a:pt x="211227" y="109763"/>
                </a:lnTo>
                <a:lnTo>
                  <a:pt x="210872" y="109288"/>
                </a:lnTo>
                <a:lnTo>
                  <a:pt x="249002" y="109288"/>
                </a:lnTo>
                <a:lnTo>
                  <a:pt x="248344" y="108244"/>
                </a:lnTo>
                <a:lnTo>
                  <a:pt x="237861" y="94220"/>
                </a:lnTo>
                <a:close/>
              </a:path>
              <a:path w="294639" h="534035">
                <a:moveTo>
                  <a:pt x="197990" y="94650"/>
                </a:moveTo>
                <a:lnTo>
                  <a:pt x="198348" y="95059"/>
                </a:lnTo>
                <a:lnTo>
                  <a:pt x="197990" y="94650"/>
                </a:lnTo>
                <a:close/>
              </a:path>
              <a:path w="294639" h="534035">
                <a:moveTo>
                  <a:pt x="197613" y="94220"/>
                </a:moveTo>
                <a:lnTo>
                  <a:pt x="197990" y="94650"/>
                </a:lnTo>
                <a:lnTo>
                  <a:pt x="198407" y="95059"/>
                </a:lnTo>
                <a:lnTo>
                  <a:pt x="197613" y="94220"/>
                </a:lnTo>
                <a:close/>
              </a:path>
              <a:path w="294639" h="534035">
                <a:moveTo>
                  <a:pt x="225855" y="79963"/>
                </a:moveTo>
                <a:lnTo>
                  <a:pt x="183024" y="79963"/>
                </a:lnTo>
                <a:lnTo>
                  <a:pt x="183860" y="80725"/>
                </a:lnTo>
                <a:lnTo>
                  <a:pt x="197990" y="94650"/>
                </a:lnTo>
                <a:lnTo>
                  <a:pt x="197613" y="94220"/>
                </a:lnTo>
                <a:lnTo>
                  <a:pt x="237861" y="94220"/>
                </a:lnTo>
                <a:lnTo>
                  <a:pt x="235056" y="90468"/>
                </a:lnTo>
                <a:lnTo>
                  <a:pt x="225855" y="79963"/>
                </a:lnTo>
                <a:close/>
              </a:path>
              <a:path w="294639" h="534035">
                <a:moveTo>
                  <a:pt x="178432" y="0"/>
                </a:moveTo>
                <a:lnTo>
                  <a:pt x="75672" y="1127"/>
                </a:lnTo>
                <a:lnTo>
                  <a:pt x="138230" y="82659"/>
                </a:lnTo>
                <a:lnTo>
                  <a:pt x="151552" y="55268"/>
                </a:lnTo>
                <a:lnTo>
                  <a:pt x="151116" y="54951"/>
                </a:lnTo>
                <a:lnTo>
                  <a:pt x="137775" y="48366"/>
                </a:lnTo>
                <a:lnTo>
                  <a:pt x="151334" y="20891"/>
                </a:lnTo>
                <a:lnTo>
                  <a:pt x="168271" y="20891"/>
                </a:lnTo>
                <a:lnTo>
                  <a:pt x="178432" y="0"/>
                </a:lnTo>
                <a:close/>
              </a:path>
              <a:path w="294639" h="534035">
                <a:moveTo>
                  <a:pt x="183431" y="80361"/>
                </a:moveTo>
                <a:lnTo>
                  <a:pt x="183801" y="80725"/>
                </a:lnTo>
                <a:lnTo>
                  <a:pt x="183431" y="80361"/>
                </a:lnTo>
                <a:close/>
              </a:path>
              <a:path w="294639" h="534035">
                <a:moveTo>
                  <a:pt x="183024" y="79963"/>
                </a:moveTo>
                <a:lnTo>
                  <a:pt x="183431" y="80361"/>
                </a:lnTo>
                <a:lnTo>
                  <a:pt x="183860" y="80725"/>
                </a:lnTo>
                <a:lnTo>
                  <a:pt x="183024" y="79963"/>
                </a:lnTo>
                <a:close/>
              </a:path>
              <a:path w="294639" h="534035">
                <a:moveTo>
                  <a:pt x="213141" y="66592"/>
                </a:moveTo>
                <a:lnTo>
                  <a:pt x="167154" y="66592"/>
                </a:lnTo>
                <a:lnTo>
                  <a:pt x="168024" y="67275"/>
                </a:lnTo>
                <a:lnTo>
                  <a:pt x="183431" y="80361"/>
                </a:lnTo>
                <a:lnTo>
                  <a:pt x="183024" y="79963"/>
                </a:lnTo>
                <a:lnTo>
                  <a:pt x="225855" y="79963"/>
                </a:lnTo>
                <a:lnTo>
                  <a:pt x="220280" y="73597"/>
                </a:lnTo>
                <a:lnTo>
                  <a:pt x="213141" y="66592"/>
                </a:lnTo>
                <a:close/>
              </a:path>
              <a:path w="294639" h="534035">
                <a:moveTo>
                  <a:pt x="167574" y="66947"/>
                </a:moveTo>
                <a:lnTo>
                  <a:pt x="167962" y="67275"/>
                </a:lnTo>
                <a:lnTo>
                  <a:pt x="167574" y="66947"/>
                </a:lnTo>
                <a:close/>
              </a:path>
              <a:path w="294639" h="534035">
                <a:moveTo>
                  <a:pt x="167154" y="66592"/>
                </a:moveTo>
                <a:lnTo>
                  <a:pt x="167574" y="66947"/>
                </a:lnTo>
                <a:lnTo>
                  <a:pt x="168024" y="67275"/>
                </a:lnTo>
                <a:lnTo>
                  <a:pt x="167154" y="66592"/>
                </a:lnTo>
                <a:close/>
              </a:path>
              <a:path w="294639" h="534035">
                <a:moveTo>
                  <a:pt x="151592" y="55186"/>
                </a:moveTo>
                <a:lnTo>
                  <a:pt x="167574" y="66947"/>
                </a:lnTo>
                <a:lnTo>
                  <a:pt x="167154" y="66592"/>
                </a:lnTo>
                <a:lnTo>
                  <a:pt x="213141" y="66592"/>
                </a:lnTo>
                <a:lnTo>
                  <a:pt x="204080" y="57699"/>
                </a:lnTo>
                <a:lnTo>
                  <a:pt x="201520" y="55534"/>
                </a:lnTo>
                <a:lnTo>
                  <a:pt x="152298" y="55534"/>
                </a:lnTo>
                <a:lnTo>
                  <a:pt x="151592" y="55186"/>
                </a:lnTo>
                <a:close/>
              </a:path>
              <a:path w="294639" h="534035">
                <a:moveTo>
                  <a:pt x="151621" y="55125"/>
                </a:moveTo>
                <a:lnTo>
                  <a:pt x="152298" y="55534"/>
                </a:lnTo>
                <a:lnTo>
                  <a:pt x="151621" y="55125"/>
                </a:lnTo>
                <a:close/>
              </a:path>
              <a:path w="294639" h="534035">
                <a:moveTo>
                  <a:pt x="164992" y="27632"/>
                </a:moveTo>
                <a:lnTo>
                  <a:pt x="151706" y="54951"/>
                </a:lnTo>
                <a:lnTo>
                  <a:pt x="151722" y="55186"/>
                </a:lnTo>
                <a:lnTo>
                  <a:pt x="152298" y="55534"/>
                </a:lnTo>
                <a:lnTo>
                  <a:pt x="201520" y="55534"/>
                </a:lnTo>
                <a:lnTo>
                  <a:pt x="186521" y="42843"/>
                </a:lnTo>
                <a:lnTo>
                  <a:pt x="167038" y="28642"/>
                </a:lnTo>
                <a:lnTo>
                  <a:pt x="164992" y="27632"/>
                </a:lnTo>
                <a:close/>
              </a:path>
              <a:path w="294639" h="534035">
                <a:moveTo>
                  <a:pt x="151116" y="54951"/>
                </a:moveTo>
                <a:lnTo>
                  <a:pt x="151552" y="55268"/>
                </a:lnTo>
                <a:lnTo>
                  <a:pt x="151469" y="55125"/>
                </a:lnTo>
                <a:lnTo>
                  <a:pt x="151116" y="54951"/>
                </a:lnTo>
                <a:close/>
              </a:path>
              <a:path w="294639" h="534035">
                <a:moveTo>
                  <a:pt x="150054" y="54176"/>
                </a:moveTo>
                <a:lnTo>
                  <a:pt x="151116" y="54951"/>
                </a:lnTo>
                <a:lnTo>
                  <a:pt x="151592" y="55186"/>
                </a:lnTo>
                <a:lnTo>
                  <a:pt x="150054" y="54176"/>
                </a:lnTo>
                <a:close/>
              </a:path>
              <a:path w="294639" h="534035">
                <a:moveTo>
                  <a:pt x="152083" y="54176"/>
                </a:moveTo>
                <a:lnTo>
                  <a:pt x="150054" y="54176"/>
                </a:lnTo>
                <a:lnTo>
                  <a:pt x="151621" y="55125"/>
                </a:lnTo>
                <a:lnTo>
                  <a:pt x="152083" y="54176"/>
                </a:lnTo>
                <a:close/>
              </a:path>
              <a:path w="294639" h="534035">
                <a:moveTo>
                  <a:pt x="151334" y="20891"/>
                </a:moveTo>
                <a:lnTo>
                  <a:pt x="137775" y="48366"/>
                </a:lnTo>
                <a:lnTo>
                  <a:pt x="151116" y="54951"/>
                </a:lnTo>
                <a:lnTo>
                  <a:pt x="150054" y="54176"/>
                </a:lnTo>
                <a:lnTo>
                  <a:pt x="152083" y="54176"/>
                </a:lnTo>
                <a:lnTo>
                  <a:pt x="164992" y="27632"/>
                </a:lnTo>
                <a:lnTo>
                  <a:pt x="151334" y="20891"/>
                </a:lnTo>
                <a:close/>
              </a:path>
              <a:path w="294639" h="534035">
                <a:moveTo>
                  <a:pt x="168271" y="20891"/>
                </a:moveTo>
                <a:lnTo>
                  <a:pt x="151334" y="20891"/>
                </a:lnTo>
                <a:lnTo>
                  <a:pt x="164992" y="27632"/>
                </a:lnTo>
                <a:lnTo>
                  <a:pt x="168271" y="20891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04705" y="5057647"/>
            <a:ext cx="2160846" cy="2157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450" y="1352682"/>
            <a:ext cx="8337143" cy="59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45936" y="674115"/>
            <a:ext cx="603250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Operation of an harmonic</a:t>
            </a:r>
            <a:r>
              <a:rPr spc="-5" dirty="0"/>
              <a:t> </a:t>
            </a:r>
            <a:r>
              <a:rPr spc="15" dirty="0"/>
              <a:t>drive</a:t>
            </a:r>
          </a:p>
        </p:txBody>
      </p:sp>
      <p:sp>
        <p:nvSpPr>
          <p:cNvPr id="5" name="object 5"/>
          <p:cNvSpPr/>
          <p:nvPr/>
        </p:nvSpPr>
        <p:spPr>
          <a:xfrm>
            <a:off x="2132583" y="2006599"/>
            <a:ext cx="6470904" cy="3651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73911" y="6023355"/>
            <a:ext cx="497459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ahoma"/>
                <a:cs typeface="Tahoma"/>
              </a:rPr>
              <a:t>commercial </a:t>
            </a:r>
            <a:r>
              <a:rPr sz="2100" spc="15" dirty="0">
                <a:solidFill>
                  <a:srgbClr val="008000"/>
                </a:solidFill>
                <a:latin typeface="Tahoma"/>
                <a:cs typeface="Tahoma"/>
              </a:rPr>
              <a:t>video </a:t>
            </a:r>
            <a:r>
              <a:rPr sz="2100" spc="10" dirty="0">
                <a:latin typeface="Tahoma"/>
                <a:cs typeface="Tahoma"/>
              </a:rPr>
              <a:t>by </a:t>
            </a:r>
            <a:r>
              <a:rPr sz="2100" spc="20" dirty="0">
                <a:latin typeface="Tahoma"/>
                <a:cs typeface="Tahoma"/>
              </a:rPr>
              <a:t>Harmonic </a:t>
            </a:r>
            <a:r>
              <a:rPr sz="2100" spc="15" dirty="0">
                <a:latin typeface="Tahoma"/>
                <a:cs typeface="Tahoma"/>
              </a:rPr>
              <a:t>Drives</a:t>
            </a:r>
            <a:r>
              <a:rPr sz="2100" spc="25" dirty="0">
                <a:latin typeface="Tahoma"/>
                <a:cs typeface="Tahoma"/>
              </a:rPr>
              <a:t> AG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Robotics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1529</Words>
  <Application>Microsoft Office PowerPoint</Application>
  <PresentationFormat>Custom</PresentationFormat>
  <Paragraphs>321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MS PGothic</vt:lpstr>
      <vt:lpstr>Calibri</vt:lpstr>
      <vt:lpstr>Cambria Math</vt:lpstr>
      <vt:lpstr>Symbol</vt:lpstr>
      <vt:lpstr>Tahoma</vt:lpstr>
      <vt:lpstr>Times New Roman</vt:lpstr>
      <vt:lpstr>Wingdings</vt:lpstr>
      <vt:lpstr>Office Theme</vt:lpstr>
      <vt:lpstr>Robotics 1</vt:lpstr>
      <vt:lpstr>Robot as a system</vt:lpstr>
      <vt:lpstr>Functional units of a robot</vt:lpstr>
      <vt:lpstr>Actuation systems</vt:lpstr>
      <vt:lpstr>Motion transmission gears</vt:lpstr>
      <vt:lpstr>Transmissions in robotics</vt:lpstr>
      <vt:lpstr>Transmission gears in motion</vt:lpstr>
      <vt:lpstr>Harmonic drives</vt:lpstr>
      <vt:lpstr>Operation of an harmonic drive</vt:lpstr>
      <vt:lpstr>Optimal choice of reduction ratio</vt:lpstr>
      <vt:lpstr>Transmissions in industrial robots</vt:lpstr>
      <vt:lpstr>Inside views on joint axes 4, 5 &amp; 6  of an industrial KUKA robot</vt:lpstr>
      <vt:lpstr>Desired characteristics  for robot servomotors</vt:lpstr>
      <vt:lpstr>Servomotors</vt:lpstr>
      <vt:lpstr>Electrical servomotors</vt:lpstr>
      <vt:lpstr>Electrical servomotors for robots</vt:lpstr>
      <vt:lpstr>Advantages of brushless motors</vt:lpstr>
      <vt:lpstr>Principle of operation of a DC motor</vt:lpstr>
      <vt:lpstr>Characteristic curves of a DC motor</vt:lpstr>
      <vt:lpstr>DC electrical motor mathematical model for command and control</vt:lpstr>
      <vt:lpstr>Data sheet electrical motors</vt:lpstr>
      <vt:lpstr>Data sheet electrical motors</vt:lpstr>
      <vt:lpstr>Exploded view of a joint in the DLR-III robot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1</dc:title>
  <dc:creator>KELEBEK</dc:creator>
  <cp:lastModifiedBy>Parvaneh Es</cp:lastModifiedBy>
  <cp:revision>3</cp:revision>
  <dcterms:created xsi:type="dcterms:W3CDTF">2020-07-04T16:10:58Z</dcterms:created>
  <dcterms:modified xsi:type="dcterms:W3CDTF">2020-10-14T07:40:26Z</dcterms:modified>
</cp:coreProperties>
</file>